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83"/>
  </p:notesMasterIdLst>
  <p:handoutMasterIdLst>
    <p:handoutMasterId r:id="rId84"/>
  </p:handoutMasterIdLst>
  <p:sldIdLst>
    <p:sldId id="256" r:id="rId6"/>
    <p:sldId id="257" r:id="rId7"/>
    <p:sldId id="315" r:id="rId8"/>
    <p:sldId id="316" r:id="rId9"/>
    <p:sldId id="317" r:id="rId10"/>
    <p:sldId id="318" r:id="rId11"/>
    <p:sldId id="319" r:id="rId12"/>
    <p:sldId id="320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321" r:id="rId29"/>
    <p:sldId id="339" r:id="rId30"/>
    <p:sldId id="273" r:id="rId31"/>
    <p:sldId id="274" r:id="rId32"/>
    <p:sldId id="331" r:id="rId33"/>
    <p:sldId id="276" r:id="rId34"/>
    <p:sldId id="277" r:id="rId35"/>
    <p:sldId id="278" r:id="rId36"/>
    <p:sldId id="322" r:id="rId37"/>
    <p:sldId id="333" r:id="rId38"/>
    <p:sldId id="280" r:id="rId39"/>
    <p:sldId id="323" r:id="rId40"/>
    <p:sldId id="325" r:id="rId41"/>
    <p:sldId id="336" r:id="rId42"/>
    <p:sldId id="324" r:id="rId43"/>
    <p:sldId id="281" r:id="rId44"/>
    <p:sldId id="282" r:id="rId45"/>
    <p:sldId id="326" r:id="rId46"/>
    <p:sldId id="283" r:id="rId47"/>
    <p:sldId id="284" r:id="rId48"/>
    <p:sldId id="285" r:id="rId49"/>
    <p:sldId id="286" r:id="rId50"/>
    <p:sldId id="287" r:id="rId51"/>
    <p:sldId id="288" r:id="rId52"/>
    <p:sldId id="289" r:id="rId53"/>
    <p:sldId id="290" r:id="rId54"/>
    <p:sldId id="327" r:id="rId55"/>
    <p:sldId id="291" r:id="rId56"/>
    <p:sldId id="292" r:id="rId57"/>
    <p:sldId id="293" r:id="rId58"/>
    <p:sldId id="294" r:id="rId59"/>
    <p:sldId id="337" r:id="rId60"/>
    <p:sldId id="335" r:id="rId61"/>
    <p:sldId id="328" r:id="rId62"/>
    <p:sldId id="296" r:id="rId63"/>
    <p:sldId id="297" r:id="rId64"/>
    <p:sldId id="299" r:id="rId65"/>
    <p:sldId id="300" r:id="rId66"/>
    <p:sldId id="301" r:id="rId67"/>
    <p:sldId id="302" r:id="rId68"/>
    <p:sldId id="303" r:id="rId69"/>
    <p:sldId id="305" r:id="rId70"/>
    <p:sldId id="306" r:id="rId71"/>
    <p:sldId id="304" r:id="rId72"/>
    <p:sldId id="307" r:id="rId73"/>
    <p:sldId id="308" r:id="rId74"/>
    <p:sldId id="309" r:id="rId75"/>
    <p:sldId id="310" r:id="rId76"/>
    <p:sldId id="311" r:id="rId77"/>
    <p:sldId id="338" r:id="rId78"/>
    <p:sldId id="330" r:id="rId79"/>
    <p:sldId id="312" r:id="rId80"/>
    <p:sldId id="313" r:id="rId81"/>
    <p:sldId id="314" r:id="rId82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77" d="100"/>
          <a:sy n="77" d="100"/>
        </p:scale>
        <p:origin x="-128" y="-14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80" Type="http://schemas.openxmlformats.org/officeDocument/2006/relationships/slide" Target="slides/slide75.xml"/><Relationship Id="rId81" Type="http://schemas.openxmlformats.org/officeDocument/2006/relationships/slide" Target="slides/slide76.xml"/><Relationship Id="rId82" Type="http://schemas.openxmlformats.org/officeDocument/2006/relationships/slide" Target="slides/slide77.xml"/><Relationship Id="rId83" Type="http://schemas.openxmlformats.org/officeDocument/2006/relationships/notesMaster" Target="notesMasters/notesMaster1.xml"/><Relationship Id="rId84" Type="http://schemas.openxmlformats.org/officeDocument/2006/relationships/handoutMaster" Target="handoutMasters/handoutMaster1.xml"/><Relationship Id="rId85" Type="http://schemas.openxmlformats.org/officeDocument/2006/relationships/printerSettings" Target="printerSettings/printerSettings1.bin"/><Relationship Id="rId86" Type="http://schemas.openxmlformats.org/officeDocument/2006/relationships/presProps" Target="presProps.xml"/><Relationship Id="rId87" Type="http://schemas.openxmlformats.org/officeDocument/2006/relationships/viewProps" Target="viewProps.xml"/><Relationship Id="rId88" Type="http://schemas.openxmlformats.org/officeDocument/2006/relationships/theme" Target="theme/theme1.xml"/><Relationship Id="rId8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65070AA-3DBF-BD49-A7AB-29D4BA6AB722}" type="presOf" srcId="{840EF2FF-9D50-4647-9914-74D089286C46}" destId="{84E372B1-C2D4-044D-8D9B-03BAA0D0E7CB}" srcOrd="0" destOrd="0" presId="urn:microsoft.com/office/officeart/2005/8/layout/hProcess9"/>
    <dgm:cxn modelId="{696E25BD-1B43-CC4B-9B5E-B9E47E61FB2F}" type="presOf" srcId="{16DDB171-5BFA-EB42-9166-37F5D48635B2}" destId="{45CD59F2-8ABB-5247-A051-AB4167B88F7D}" srcOrd="0" destOrd="0" presId="urn:microsoft.com/office/officeart/2005/8/layout/hProcess9"/>
    <dgm:cxn modelId="{CFA2EAF7-B493-4F4A-A2DF-BA0030DF87B5}" type="presOf" srcId="{8C044235-ED0A-8542-BFA3-BBFC322E5065}" destId="{DD25A9C6-73C5-034C-9141-067075B117D8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79232FB3-1CBF-CA4A-99A5-ED0DF4DFF490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C56596B2-873C-AA40-8BB9-55E825C82A05}" type="presParOf" srcId="{6D04906C-8FA3-044F-A9CA-DE594BFC6B62}" destId="{2E8A1CBE-0266-EA4C-B578-7F204E55EDE3}" srcOrd="0" destOrd="0" presId="urn:microsoft.com/office/officeart/2005/8/layout/hProcess9"/>
    <dgm:cxn modelId="{4D22F044-F3A8-6044-AF21-904526CEA846}" type="presParOf" srcId="{6D04906C-8FA3-044F-A9CA-DE594BFC6B62}" destId="{F640416A-2778-4645-B00B-7C0C68CF0417}" srcOrd="1" destOrd="0" presId="urn:microsoft.com/office/officeart/2005/8/layout/hProcess9"/>
    <dgm:cxn modelId="{1D180B43-F607-044A-A6E9-02546B4A4632}" type="presParOf" srcId="{F640416A-2778-4645-B00B-7C0C68CF0417}" destId="{45CD59F2-8ABB-5247-A051-AB4167B88F7D}" srcOrd="0" destOrd="0" presId="urn:microsoft.com/office/officeart/2005/8/layout/hProcess9"/>
    <dgm:cxn modelId="{434D50CD-4DC8-8647-8678-CF3965421237}" type="presParOf" srcId="{F640416A-2778-4645-B00B-7C0C68CF0417}" destId="{BED00208-39D8-1A4E-9C2D-2D05B79860D1}" srcOrd="1" destOrd="0" presId="urn:microsoft.com/office/officeart/2005/8/layout/hProcess9"/>
    <dgm:cxn modelId="{5FF37C44-40D0-654E-A0AC-C27478DBF39C}" type="presParOf" srcId="{F640416A-2778-4645-B00B-7C0C68CF0417}" destId="{DD25A9C6-73C5-034C-9141-067075B117D8}" srcOrd="2" destOrd="0" presId="urn:microsoft.com/office/officeart/2005/8/layout/hProcess9"/>
    <dgm:cxn modelId="{E3B0CDED-FF96-6C46-8DCB-BA9593D5CA33}" type="presParOf" srcId="{F640416A-2778-4645-B00B-7C0C68CF0417}" destId="{EFC0612A-059E-1648-A19F-CB6A9F29A6D5}" srcOrd="3" destOrd="0" presId="urn:microsoft.com/office/officeart/2005/8/layout/hProcess9"/>
    <dgm:cxn modelId="{C562B72B-B14B-0E49-8B64-BEA3C4A7EF75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9E2719AB-80E9-0D4D-A60D-57214989E2CB}" type="presOf" srcId="{840EF2FF-9D50-4647-9914-74D089286C46}" destId="{84E372B1-C2D4-044D-8D9B-03BAA0D0E7CB}" srcOrd="0" destOrd="0" presId="urn:microsoft.com/office/officeart/2005/8/layout/hProcess9"/>
    <dgm:cxn modelId="{38EB029F-6A91-B74A-B0B1-2F9EA21B69A6}" type="presOf" srcId="{16DDB171-5BFA-EB42-9166-37F5D48635B2}" destId="{45CD59F2-8ABB-5247-A051-AB4167B88F7D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0BB59923-017C-1845-A168-8C947AFFB25F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87846C4C-6D8D-F541-B484-D742473E5F09}" type="presOf" srcId="{8C044235-ED0A-8542-BFA3-BBFC322E5065}" destId="{DD25A9C6-73C5-034C-9141-067075B117D8}" srcOrd="0" destOrd="0" presId="urn:microsoft.com/office/officeart/2005/8/layout/hProcess9"/>
    <dgm:cxn modelId="{88D6998A-3D3A-3943-A03A-3408FFAE2B69}" type="presParOf" srcId="{6D04906C-8FA3-044F-A9CA-DE594BFC6B62}" destId="{2E8A1CBE-0266-EA4C-B578-7F204E55EDE3}" srcOrd="0" destOrd="0" presId="urn:microsoft.com/office/officeart/2005/8/layout/hProcess9"/>
    <dgm:cxn modelId="{F4CDFCC9-864C-C744-B583-5148CE7776CF}" type="presParOf" srcId="{6D04906C-8FA3-044F-A9CA-DE594BFC6B62}" destId="{F640416A-2778-4645-B00B-7C0C68CF0417}" srcOrd="1" destOrd="0" presId="urn:microsoft.com/office/officeart/2005/8/layout/hProcess9"/>
    <dgm:cxn modelId="{999B8378-64C9-6643-B9EE-8C2D866D1A3B}" type="presParOf" srcId="{F640416A-2778-4645-B00B-7C0C68CF0417}" destId="{45CD59F2-8ABB-5247-A051-AB4167B88F7D}" srcOrd="0" destOrd="0" presId="urn:microsoft.com/office/officeart/2005/8/layout/hProcess9"/>
    <dgm:cxn modelId="{783495B7-F2E8-464C-8039-FD4DBBC5C49B}" type="presParOf" srcId="{F640416A-2778-4645-B00B-7C0C68CF0417}" destId="{BED00208-39D8-1A4E-9C2D-2D05B79860D1}" srcOrd="1" destOrd="0" presId="urn:microsoft.com/office/officeart/2005/8/layout/hProcess9"/>
    <dgm:cxn modelId="{8523522A-842D-C54F-9383-640A73DD00AA}" type="presParOf" srcId="{F640416A-2778-4645-B00B-7C0C68CF0417}" destId="{DD25A9C6-73C5-034C-9141-067075B117D8}" srcOrd="2" destOrd="0" presId="urn:microsoft.com/office/officeart/2005/8/layout/hProcess9"/>
    <dgm:cxn modelId="{86FCDF29-B53B-D145-A39F-76670661170F}" type="presParOf" srcId="{F640416A-2778-4645-B00B-7C0C68CF0417}" destId="{EFC0612A-059E-1648-A19F-CB6A9F29A6D5}" srcOrd="3" destOrd="0" presId="urn:microsoft.com/office/officeart/2005/8/layout/hProcess9"/>
    <dgm:cxn modelId="{080B9DA3-0C9B-7C4E-8033-4F3D65B45474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7D9056-6A41-5649-B96F-BE9760F0AF54}" type="presOf" srcId="{16DDB171-5BFA-EB42-9166-37F5D48635B2}" destId="{45CD59F2-8ABB-5247-A051-AB4167B88F7D}" srcOrd="0" destOrd="0" presId="urn:microsoft.com/office/officeart/2005/8/layout/hProcess9"/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7A1EB271-5858-9045-9439-9BC6E2F582BF}" type="presOf" srcId="{8C044235-ED0A-8542-BFA3-BBFC322E5065}" destId="{DD25A9C6-73C5-034C-9141-067075B117D8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74927224-EB0E-1E46-8443-129A78C1953D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1AC87908-65AD-A849-A80E-568127175838}" type="presOf" srcId="{840EF2FF-9D50-4647-9914-74D089286C46}" destId="{84E372B1-C2D4-044D-8D9B-03BAA0D0E7CB}" srcOrd="0" destOrd="0" presId="urn:microsoft.com/office/officeart/2005/8/layout/hProcess9"/>
    <dgm:cxn modelId="{E4D02743-4ECE-9948-8F0E-73CE0E531205}" type="presParOf" srcId="{6D04906C-8FA3-044F-A9CA-DE594BFC6B62}" destId="{2E8A1CBE-0266-EA4C-B578-7F204E55EDE3}" srcOrd="0" destOrd="0" presId="urn:microsoft.com/office/officeart/2005/8/layout/hProcess9"/>
    <dgm:cxn modelId="{694AB08E-70C2-8B43-8D8F-1EB826B10517}" type="presParOf" srcId="{6D04906C-8FA3-044F-A9CA-DE594BFC6B62}" destId="{F640416A-2778-4645-B00B-7C0C68CF0417}" srcOrd="1" destOrd="0" presId="urn:microsoft.com/office/officeart/2005/8/layout/hProcess9"/>
    <dgm:cxn modelId="{118D57D6-7DAA-7649-89DE-65351DA7B131}" type="presParOf" srcId="{F640416A-2778-4645-B00B-7C0C68CF0417}" destId="{45CD59F2-8ABB-5247-A051-AB4167B88F7D}" srcOrd="0" destOrd="0" presId="urn:microsoft.com/office/officeart/2005/8/layout/hProcess9"/>
    <dgm:cxn modelId="{9881EF10-FD6D-2C4F-865A-EB5D6DA11A5F}" type="presParOf" srcId="{F640416A-2778-4645-B00B-7C0C68CF0417}" destId="{BED00208-39D8-1A4E-9C2D-2D05B79860D1}" srcOrd="1" destOrd="0" presId="urn:microsoft.com/office/officeart/2005/8/layout/hProcess9"/>
    <dgm:cxn modelId="{388D00B0-1BC7-014B-8F0C-BC92465C4585}" type="presParOf" srcId="{F640416A-2778-4645-B00B-7C0C68CF0417}" destId="{DD25A9C6-73C5-034C-9141-067075B117D8}" srcOrd="2" destOrd="0" presId="urn:microsoft.com/office/officeart/2005/8/layout/hProcess9"/>
    <dgm:cxn modelId="{F891DEA8-F537-5D45-B023-16CDC6B196FA}" type="presParOf" srcId="{F640416A-2778-4645-B00B-7C0C68CF0417}" destId="{EFC0612A-059E-1648-A19F-CB6A9F29A6D5}" srcOrd="3" destOrd="0" presId="urn:microsoft.com/office/officeart/2005/8/layout/hProcess9"/>
    <dgm:cxn modelId="{148858A4-7A29-CA45-A40E-C1EA65D35C38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  <dgm:t>
        <a:bodyPr/>
        <a:lstStyle/>
        <a:p>
          <a:endParaRPr lang="en-US"/>
        </a:p>
      </dgm:t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A63AE79F-8880-744F-9C95-8B510FC2B524}" type="presOf" srcId="{BAD13A25-6A2D-CE4D-BBDF-9DF322328A0B}" destId="{6D04906C-8FA3-044F-A9CA-DE594BFC6B62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D4170110-714A-624C-B3E2-A702B6E2B181}" type="presOf" srcId="{840EF2FF-9D50-4647-9914-74D089286C46}" destId="{84E372B1-C2D4-044D-8D9B-03BAA0D0E7CB}" srcOrd="0" destOrd="0" presId="urn:microsoft.com/office/officeart/2005/8/layout/hProcess9"/>
    <dgm:cxn modelId="{A82AAC5E-C44F-6D4A-8A1F-04013A5B8605}" type="presOf" srcId="{16DDB171-5BFA-EB42-9166-37F5D48635B2}" destId="{45CD59F2-8ABB-5247-A051-AB4167B88F7D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EC5DAB65-1E12-F945-A826-5306D9E5CC1D}" type="presOf" srcId="{8C044235-ED0A-8542-BFA3-BBFC322E5065}" destId="{DD25A9C6-73C5-034C-9141-067075B117D8}" srcOrd="0" destOrd="0" presId="urn:microsoft.com/office/officeart/2005/8/layout/hProcess9"/>
    <dgm:cxn modelId="{84C1796A-F9B7-0E4A-864A-4589E1636C3F}" type="presParOf" srcId="{6D04906C-8FA3-044F-A9CA-DE594BFC6B62}" destId="{2E8A1CBE-0266-EA4C-B578-7F204E55EDE3}" srcOrd="0" destOrd="0" presId="urn:microsoft.com/office/officeart/2005/8/layout/hProcess9"/>
    <dgm:cxn modelId="{0DBDA112-7634-B740-8B4D-C19EE9A3ECB4}" type="presParOf" srcId="{6D04906C-8FA3-044F-A9CA-DE594BFC6B62}" destId="{F640416A-2778-4645-B00B-7C0C68CF0417}" srcOrd="1" destOrd="0" presId="urn:microsoft.com/office/officeart/2005/8/layout/hProcess9"/>
    <dgm:cxn modelId="{193213AA-7E4B-5445-A7C6-2F22DBFBCBB7}" type="presParOf" srcId="{F640416A-2778-4645-B00B-7C0C68CF0417}" destId="{45CD59F2-8ABB-5247-A051-AB4167B88F7D}" srcOrd="0" destOrd="0" presId="urn:microsoft.com/office/officeart/2005/8/layout/hProcess9"/>
    <dgm:cxn modelId="{D9BC016B-C790-A040-8B07-942B7FD0F92A}" type="presParOf" srcId="{F640416A-2778-4645-B00B-7C0C68CF0417}" destId="{BED00208-39D8-1A4E-9C2D-2D05B79860D1}" srcOrd="1" destOrd="0" presId="urn:microsoft.com/office/officeart/2005/8/layout/hProcess9"/>
    <dgm:cxn modelId="{6A8FCF08-6A8C-814C-9C84-7E96F9FF1C59}" type="presParOf" srcId="{F640416A-2778-4645-B00B-7C0C68CF0417}" destId="{DD25A9C6-73C5-034C-9141-067075B117D8}" srcOrd="2" destOrd="0" presId="urn:microsoft.com/office/officeart/2005/8/layout/hProcess9"/>
    <dgm:cxn modelId="{CC9656BA-A4C5-DF44-833E-FDEBF0FD2E3C}" type="presParOf" srcId="{F640416A-2778-4645-B00B-7C0C68CF0417}" destId="{EFC0612A-059E-1648-A19F-CB6A9F29A6D5}" srcOrd="3" destOrd="0" presId="urn:microsoft.com/office/officeart/2005/8/layout/hProcess9"/>
    <dgm:cxn modelId="{9403295D-9C48-6640-8045-CE18C99A5C5E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destroy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3CA48109-FA20-5549-B15A-377BADE89DAB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destroy</a:t>
          </a:r>
          <a:endParaRPr lang="en-US" dirty="0">
            <a:latin typeface="Inconsolata"/>
            <a:cs typeface="Inconsolata"/>
          </a:endParaRPr>
        </a:p>
      </dgm:t>
    </dgm:pt>
    <dgm:pt modelId="{C1219510-CC27-EB47-9FE8-3EEC7F9FF617}" type="parTrans" cxnId="{9A8AD613-B87B-F749-A27A-C3B4F65DD6DC}">
      <dgm:prSet/>
      <dgm:spPr/>
      <dgm:t>
        <a:bodyPr/>
        <a:lstStyle/>
        <a:p>
          <a:endParaRPr lang="en-US"/>
        </a:p>
      </dgm:t>
    </dgm:pt>
    <dgm:pt modelId="{B2C09679-8501-3F41-B005-C07E164C1412}" type="sibTrans" cxnId="{9A8AD613-B87B-F749-A27A-C3B4F65DD6DC}">
      <dgm:prSet/>
      <dgm:spPr/>
      <dgm:t>
        <a:bodyPr/>
        <a:lstStyle/>
        <a:p>
          <a:endParaRPr lang="en-US"/>
        </a:p>
      </dgm:t>
    </dgm:pt>
    <dgm:pt modelId="{A6255F46-E33C-0D48-AC58-D7B360BDCDA3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1AA1851F-5BCC-AA45-901E-7D573E7A8398}" type="parTrans" cxnId="{514F1FB5-04ED-0847-A669-C6966B55EAA0}">
      <dgm:prSet/>
      <dgm:spPr/>
      <dgm:t>
        <a:bodyPr/>
        <a:lstStyle/>
        <a:p>
          <a:endParaRPr lang="en-US"/>
        </a:p>
      </dgm:t>
    </dgm:pt>
    <dgm:pt modelId="{55C08551-3926-7043-8953-EE006AE10C20}" type="sibTrans" cxnId="{514F1FB5-04ED-0847-A669-C6966B55EAA0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C9EA1690-CD96-B84C-B458-F944C9D4D943}" type="pres">
      <dgm:prSet presAssocID="{A6255F46-E33C-0D48-AC58-D7B360BDCDA3}" presName="text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222F88-CA9D-BA4F-9DBC-893D45FFE387}" type="pres">
      <dgm:prSet presAssocID="{55C08551-3926-7043-8953-EE006AE10C20}" presName="sibTrans" presStyleCnt="0"/>
      <dgm:spPr/>
    </dgm:pt>
    <dgm:pt modelId="{DD25A9C6-73C5-034C-9141-067075B117D8}" type="pres">
      <dgm:prSet presAssocID="{8C044235-ED0A-8542-BFA3-BBFC322E5065}" presName="text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5F78DF-2E40-6842-AC82-A9685FF6538B}" type="pres">
      <dgm:prSet presAssocID="{8E6ED7E8-D563-BA4D-BE1B-F6FEDA493E2A}" presName="sibTrans" presStyleCnt="0"/>
      <dgm:spPr/>
    </dgm:pt>
    <dgm:pt modelId="{A8E927B3-6773-FD4B-9A48-2F817CC9A0C3}" type="pres">
      <dgm:prSet presAssocID="{3CA48109-FA20-5549-B15A-377BADE89DAB}" presName="text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14F1FB5-04ED-0847-A669-C6966B55EAA0}" srcId="{BAD13A25-6A2D-CE4D-BBDF-9DF322328A0B}" destId="{A6255F46-E33C-0D48-AC58-D7B360BDCDA3}" srcOrd="1" destOrd="0" parTransId="{1AA1851F-5BCC-AA45-901E-7D573E7A8398}" sibTransId="{55C08551-3926-7043-8953-EE006AE10C20}"/>
    <dgm:cxn modelId="{218F6145-B096-8341-AB52-176243A9C6D7}" type="presOf" srcId="{3CA48109-FA20-5549-B15A-377BADE89DAB}" destId="{A8E927B3-6773-FD4B-9A48-2F817CC9A0C3}" srcOrd="0" destOrd="0" presId="urn:microsoft.com/office/officeart/2005/8/layout/hProcess9"/>
    <dgm:cxn modelId="{3F9A33DA-AE4E-0944-8261-C1A7FD2FFA4B}" type="presOf" srcId="{BAD13A25-6A2D-CE4D-BBDF-9DF322328A0B}" destId="{6D04906C-8FA3-044F-A9CA-DE594BFC6B62}" srcOrd="0" destOrd="0" presId="urn:microsoft.com/office/officeart/2005/8/layout/hProcess9"/>
    <dgm:cxn modelId="{82371162-4B77-1D4C-9057-D6001F458537}" type="presOf" srcId="{A6255F46-E33C-0D48-AC58-D7B360BDCDA3}" destId="{C9EA1690-CD96-B84C-B458-F944C9D4D943}" srcOrd="0" destOrd="0" presId="urn:microsoft.com/office/officeart/2005/8/layout/hProcess9"/>
    <dgm:cxn modelId="{68D605DB-F455-C243-BA51-FD0C6599284A}" type="presOf" srcId="{16DDB171-5BFA-EB42-9166-37F5D48635B2}" destId="{45CD59F2-8ABB-5247-A051-AB4167B88F7D}" srcOrd="0" destOrd="0" presId="urn:microsoft.com/office/officeart/2005/8/layout/hProcess9"/>
    <dgm:cxn modelId="{62DAF780-C55C-AB42-9E2B-0141DB93B539}" srcId="{BAD13A25-6A2D-CE4D-BBDF-9DF322328A0B}" destId="{840EF2FF-9D50-4647-9914-74D089286C46}" srcOrd="3" destOrd="0" parTransId="{0240F16D-AEDD-684F-B65F-104E4E03944E}" sibTransId="{8E6ED7E8-D563-BA4D-BE1B-F6FEDA493E2A}"/>
    <dgm:cxn modelId="{9A8AD613-B87B-F749-A27A-C3B4F65DD6DC}" srcId="{BAD13A25-6A2D-CE4D-BBDF-9DF322328A0B}" destId="{3CA48109-FA20-5549-B15A-377BADE89DAB}" srcOrd="4" destOrd="0" parTransId="{C1219510-CC27-EB47-9FE8-3EEC7F9FF617}" sibTransId="{B2C09679-8501-3F41-B005-C07E164C1412}"/>
    <dgm:cxn modelId="{038CE4FB-1C51-3043-A865-73036CD17DAF}" srcId="{BAD13A25-6A2D-CE4D-BBDF-9DF322328A0B}" destId="{8C044235-ED0A-8542-BFA3-BBFC322E5065}" srcOrd="2" destOrd="0" parTransId="{4F95847F-34CA-4D44-84E2-1B087FAFD286}" sibTransId="{05A2D59C-2686-254F-AC9F-77B373CFFA0D}"/>
    <dgm:cxn modelId="{16061ECE-C8F9-0546-A5B8-F103EF8C8313}" type="presOf" srcId="{8C044235-ED0A-8542-BFA3-BBFC322E5065}" destId="{DD25A9C6-73C5-034C-9141-067075B117D8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ED3BD2BB-09B0-FC44-A4B2-27CC618B0305}" type="presOf" srcId="{840EF2FF-9D50-4647-9914-74D089286C46}" destId="{84E372B1-C2D4-044D-8D9B-03BAA0D0E7CB}" srcOrd="0" destOrd="0" presId="urn:microsoft.com/office/officeart/2005/8/layout/hProcess9"/>
    <dgm:cxn modelId="{BDF36C0F-3C22-E747-93CA-898803B3ADC5}" type="presParOf" srcId="{6D04906C-8FA3-044F-A9CA-DE594BFC6B62}" destId="{2E8A1CBE-0266-EA4C-B578-7F204E55EDE3}" srcOrd="0" destOrd="0" presId="urn:microsoft.com/office/officeart/2005/8/layout/hProcess9"/>
    <dgm:cxn modelId="{3D88CF78-1158-4F40-A29F-2CA475EACB49}" type="presParOf" srcId="{6D04906C-8FA3-044F-A9CA-DE594BFC6B62}" destId="{F640416A-2778-4645-B00B-7C0C68CF0417}" srcOrd="1" destOrd="0" presId="urn:microsoft.com/office/officeart/2005/8/layout/hProcess9"/>
    <dgm:cxn modelId="{8DDAF24D-D085-7E40-8DA5-9045921765A6}" type="presParOf" srcId="{F640416A-2778-4645-B00B-7C0C68CF0417}" destId="{45CD59F2-8ABB-5247-A051-AB4167B88F7D}" srcOrd="0" destOrd="0" presId="urn:microsoft.com/office/officeart/2005/8/layout/hProcess9"/>
    <dgm:cxn modelId="{FED6594E-1A57-6943-A46B-D47EF7917A1B}" type="presParOf" srcId="{F640416A-2778-4645-B00B-7C0C68CF0417}" destId="{BED00208-39D8-1A4E-9C2D-2D05B79860D1}" srcOrd="1" destOrd="0" presId="urn:microsoft.com/office/officeart/2005/8/layout/hProcess9"/>
    <dgm:cxn modelId="{0D5FED29-D8B0-3547-9A9B-E5606C8F937A}" type="presParOf" srcId="{F640416A-2778-4645-B00B-7C0C68CF0417}" destId="{C9EA1690-CD96-B84C-B458-F944C9D4D943}" srcOrd="2" destOrd="0" presId="urn:microsoft.com/office/officeart/2005/8/layout/hProcess9"/>
    <dgm:cxn modelId="{29BA359B-F413-5F45-A784-FF4A3708D9E2}" type="presParOf" srcId="{F640416A-2778-4645-B00B-7C0C68CF0417}" destId="{E8222F88-CA9D-BA4F-9DBC-893D45FFE387}" srcOrd="3" destOrd="0" presId="urn:microsoft.com/office/officeart/2005/8/layout/hProcess9"/>
    <dgm:cxn modelId="{2ED1D51B-CC87-3441-B1D9-130A186D5BE4}" type="presParOf" srcId="{F640416A-2778-4645-B00B-7C0C68CF0417}" destId="{DD25A9C6-73C5-034C-9141-067075B117D8}" srcOrd="4" destOrd="0" presId="urn:microsoft.com/office/officeart/2005/8/layout/hProcess9"/>
    <dgm:cxn modelId="{1CE0D9E6-20DC-F740-935E-2F5904919788}" type="presParOf" srcId="{F640416A-2778-4645-B00B-7C0C68CF0417}" destId="{EFC0612A-059E-1648-A19F-CB6A9F29A6D5}" srcOrd="5" destOrd="0" presId="urn:microsoft.com/office/officeart/2005/8/layout/hProcess9"/>
    <dgm:cxn modelId="{2A7B3227-8C0F-F04A-A653-C5C460166142}" type="presParOf" srcId="{F640416A-2778-4645-B00B-7C0C68CF0417}" destId="{84E372B1-C2D4-044D-8D9B-03BAA0D0E7CB}" srcOrd="6" destOrd="0" presId="urn:microsoft.com/office/officeart/2005/8/layout/hProcess9"/>
    <dgm:cxn modelId="{F40E4968-1A59-C443-AF77-F3E033E47E44}" type="presParOf" srcId="{F640416A-2778-4645-B00B-7C0C68CF0417}" destId="{955F78DF-2E40-6842-AC82-A9685FF6538B}" srcOrd="7" destOrd="0" presId="urn:microsoft.com/office/officeart/2005/8/layout/hProcess9"/>
    <dgm:cxn modelId="{EE16A585-AF2C-034C-9D20-90CF7473A91E}" type="presParOf" srcId="{F640416A-2778-4645-B00B-7C0C68CF0417}" destId="{A8E927B3-6773-FD4B-9A48-2F817CC9A0C3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3257" y="597391"/>
          <a:ext cx="1410709" cy="796522"/>
        </a:xfrm>
        <a:prstGeom prst="roundRect">
          <a:avLst/>
        </a:prstGeom>
        <a:solidFill>
          <a:srgbClr val="FF0000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destroy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2140" y="636274"/>
        <a:ext cx="1332943" cy="718756"/>
      </dsp:txXfrm>
    </dsp:sp>
    <dsp:sp modelId="{C9EA1690-CD96-B84C-B458-F944C9D4D943}">
      <dsp:nvSpPr>
        <dsp:cNvPr id="0" name=""/>
        <dsp:cNvSpPr/>
      </dsp:nvSpPr>
      <dsp:spPr>
        <a:xfrm>
          <a:off x="1489457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1528340" y="636274"/>
        <a:ext cx="1332943" cy="718756"/>
      </dsp:txXfrm>
    </dsp:sp>
    <dsp:sp modelId="{DD25A9C6-73C5-034C-9141-067075B117D8}">
      <dsp:nvSpPr>
        <dsp:cNvPr id="0" name=""/>
        <dsp:cNvSpPr/>
      </dsp:nvSpPr>
      <dsp:spPr>
        <a:xfrm>
          <a:off x="2975656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3014539" y="636274"/>
        <a:ext cx="1332943" cy="718756"/>
      </dsp:txXfrm>
    </dsp:sp>
    <dsp:sp modelId="{84E372B1-C2D4-044D-8D9B-03BAA0D0E7CB}">
      <dsp:nvSpPr>
        <dsp:cNvPr id="0" name=""/>
        <dsp:cNvSpPr/>
      </dsp:nvSpPr>
      <dsp:spPr>
        <a:xfrm>
          <a:off x="4461855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500738" y="636274"/>
        <a:ext cx="1332943" cy="718756"/>
      </dsp:txXfrm>
    </dsp:sp>
    <dsp:sp modelId="{A8E927B3-6773-FD4B-9A48-2F817CC9A0C3}">
      <dsp:nvSpPr>
        <dsp:cNvPr id="0" name=""/>
        <dsp:cNvSpPr/>
      </dsp:nvSpPr>
      <dsp:spPr>
        <a:xfrm>
          <a:off x="5948055" y="597391"/>
          <a:ext cx="1410709" cy="796522"/>
        </a:xfrm>
        <a:prstGeom prst="roundRect">
          <a:avLst/>
        </a:prstGeom>
        <a:solidFill>
          <a:srgbClr val="FF0000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destroy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5986938" y="636274"/>
        <a:ext cx="1332943" cy="7187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5/21/15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5/21/15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86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20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Validating our recipes in virtual environments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2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 Kitchen is a test harness tool to execute your configured code on one or more platforms in isolation. A driver plugin architecture is used which lets you run your code on various cloud providers and virtualization technologies such </a:t>
            </a:r>
            <a:r>
              <a:rPr lang="en-US" dirty="0" smtClean="0"/>
              <a:t>as . . 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4670402" y="6289255"/>
            <a:ext cx="2054372" cy="450600"/>
          </a:xfrm>
          <a:prstGeom prst="rect">
            <a:avLst/>
          </a:prstGeom>
        </p:spPr>
        <p:txBody>
          <a:bodyPr vert="horz" wrap="none" lIns="91440" tIns="91440" rIns="91440" bIns="91440" rtlCol="0">
            <a:normAutofit lnSpcReduction="10000"/>
          </a:bodyPr>
          <a:lstStyle/>
          <a:p>
            <a:pPr marL="0" marR="0" indent="0" algn="ct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dirty="0" err="1" smtClean="0">
                <a:solidFill>
                  <a:srgbClr val="3E4346"/>
                </a:solidFill>
                <a:cs typeface="Inconsolata"/>
              </a:rPr>
              <a:t>kitchen.ci</a:t>
            </a:r>
            <a:endParaRPr lang="en-US" dirty="0" smtClean="0">
              <a:solidFill>
                <a:srgbClr val="3E4346"/>
              </a:solidFill>
              <a:cs typeface="Inconsolata"/>
            </a:endParaRPr>
          </a:p>
          <a:p>
            <a:pPr algn="ctr">
              <a:lnSpc>
                <a:spcPct val="100000"/>
              </a:lnSpc>
            </a:pPr>
            <a:endParaRPr lang="en-US" dirty="0" smtClean="0">
              <a:solidFill>
                <a:srgbClr val="3E4346"/>
              </a:solidFill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2639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Commands:</a:t>
            </a:r>
          </a:p>
          <a:p>
            <a:r>
              <a:rPr lang="en-US" dirty="0"/>
              <a:t>  kitchen console                         # Kitchen Console!</a:t>
            </a:r>
          </a:p>
          <a:p>
            <a:r>
              <a:rPr lang="en-US" dirty="0"/>
              <a:t>  kitchen converge [</a:t>
            </a:r>
            <a:r>
              <a:rPr lang="en-US" dirty="0" err="1"/>
              <a:t>INSTANCE|REGEXP|all</a:t>
            </a:r>
            <a:r>
              <a:rPr lang="en-US" dirty="0"/>
              <a:t>]  # Converge one or more instances</a:t>
            </a:r>
          </a:p>
          <a:p>
            <a:r>
              <a:rPr lang="en-US" dirty="0"/>
              <a:t>  kitchen create [</a:t>
            </a:r>
            <a:r>
              <a:rPr lang="en-US" dirty="0" err="1"/>
              <a:t>INSTANCE|REGEXP|all</a:t>
            </a:r>
            <a:r>
              <a:rPr lang="en-US" dirty="0"/>
              <a:t>]    # Create one or more instances</a:t>
            </a:r>
          </a:p>
          <a:p>
            <a:r>
              <a:rPr lang="en-US" dirty="0"/>
              <a:t>  kitchen destroy [</a:t>
            </a:r>
            <a:r>
              <a:rPr lang="en-US" dirty="0" err="1"/>
              <a:t>INSTANCE|REGEXP|all</a:t>
            </a:r>
            <a:r>
              <a:rPr lang="en-US" dirty="0"/>
              <a:t>]   # Destroy one or more </a:t>
            </a:r>
            <a:r>
              <a:rPr lang="en-US" dirty="0" smtClean="0"/>
              <a:t>instances</a:t>
            </a:r>
          </a:p>
          <a:p>
            <a:r>
              <a:rPr lang="en-US" dirty="0"/>
              <a:t> </a:t>
            </a:r>
            <a:r>
              <a:rPr lang="en-US" dirty="0" smtClean="0"/>
              <a:t> ...</a:t>
            </a:r>
            <a:endParaRPr lang="en-US" dirty="0"/>
          </a:p>
          <a:p>
            <a:r>
              <a:rPr lang="en-US" dirty="0" smtClean="0"/>
              <a:t>  kitchen </a:t>
            </a:r>
            <a:r>
              <a:rPr lang="en-US" dirty="0"/>
              <a:t>help [COMMAND]                  # Describe available commands or one </a:t>
            </a:r>
            <a:r>
              <a:rPr lang="en-US" dirty="0" smtClean="0"/>
              <a:t>specif...</a:t>
            </a:r>
          </a:p>
          <a:p>
            <a:r>
              <a:rPr lang="en-US" dirty="0" smtClean="0"/>
              <a:t>  kitchen </a:t>
            </a:r>
            <a:r>
              <a:rPr lang="en-US" dirty="0" err="1"/>
              <a:t>init</a:t>
            </a:r>
            <a:r>
              <a:rPr lang="en-US" dirty="0"/>
              <a:t>                            # Adds some configuration to your </a:t>
            </a:r>
            <a:r>
              <a:rPr lang="en-US" dirty="0" smtClean="0"/>
              <a:t>cookbook...</a:t>
            </a:r>
            <a:endParaRPr lang="en-US" dirty="0"/>
          </a:p>
          <a:p>
            <a:r>
              <a:rPr lang="en-US" dirty="0"/>
              <a:t>  kitchen list [</a:t>
            </a:r>
            <a:r>
              <a:rPr lang="en-US" dirty="0" err="1"/>
              <a:t>INSTANCE|REGEXP|all</a:t>
            </a:r>
            <a:r>
              <a:rPr lang="en-US" dirty="0"/>
              <a:t>]      # Lists one or more instances</a:t>
            </a:r>
          </a:p>
          <a:p>
            <a:r>
              <a:rPr lang="en-US" dirty="0" smtClean="0"/>
              <a:t>  kitchen </a:t>
            </a:r>
            <a:r>
              <a:rPr lang="en-US" dirty="0"/>
              <a:t>setup [</a:t>
            </a:r>
            <a:r>
              <a:rPr lang="en-US" dirty="0" err="1"/>
              <a:t>INSTANCE|REGEXP|all</a:t>
            </a:r>
            <a:r>
              <a:rPr lang="en-US" dirty="0"/>
              <a:t>]     # Setup one or more instances</a:t>
            </a:r>
          </a:p>
          <a:p>
            <a:r>
              <a:rPr lang="en-US" dirty="0"/>
              <a:t>  kitchen test [</a:t>
            </a:r>
            <a:r>
              <a:rPr lang="en-US" dirty="0" err="1"/>
              <a:t>INSTANCE|REGEXP|all</a:t>
            </a:r>
            <a:r>
              <a:rPr lang="en-US" dirty="0"/>
              <a:t>]      # Test one or more instances</a:t>
            </a:r>
          </a:p>
          <a:p>
            <a:r>
              <a:rPr lang="en-US" dirty="0"/>
              <a:t>  kitchen verify [</a:t>
            </a:r>
            <a:r>
              <a:rPr lang="en-US" dirty="0" err="1"/>
              <a:t>INSTANCE|REGEXP|all</a:t>
            </a:r>
            <a:r>
              <a:rPr lang="en-US" dirty="0"/>
              <a:t>]    # Verify one or more instances</a:t>
            </a:r>
          </a:p>
          <a:p>
            <a:r>
              <a:rPr lang="en-US" dirty="0" smtClean="0"/>
              <a:t>  kitchen version                         # Print Kitchen's version information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5" y="416413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9318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kitchen </a:t>
            </a:r>
            <a:r>
              <a:rPr lang="en-US" dirty="0" err="1" smtClean="0">
                <a:latin typeface="Inconsolata"/>
                <a:cs typeface="Inconsolata"/>
              </a:rPr>
              <a:t>init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kitchen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smtClean="0"/>
              <a:t> -</a:t>
            </a:r>
            <a:r>
              <a:rPr lang="en-US" dirty="0"/>
              <a:t>D, [--driver=one two three]                   # One or more Kitchen Driver </a:t>
            </a:r>
            <a:r>
              <a:rPr lang="en-US" dirty="0" smtClean="0"/>
              <a:t>gems ...</a:t>
            </a:r>
            <a:endParaRPr lang="en-US" dirty="0"/>
          </a:p>
          <a:p>
            <a:r>
              <a:rPr lang="en-US" dirty="0"/>
              <a:t>                                                 # Default: kitchen-vagrant</a:t>
            </a:r>
          </a:p>
          <a:p>
            <a:r>
              <a:rPr lang="en-US" dirty="0"/>
              <a:t>  -P, [--</a:t>
            </a:r>
            <a:r>
              <a:rPr lang="en-US" dirty="0" err="1"/>
              <a:t>provisioner</a:t>
            </a:r>
            <a:r>
              <a:rPr lang="en-US" dirty="0"/>
              <a:t>=PROVISIONER]                # The default Kitchen </a:t>
            </a:r>
            <a:r>
              <a:rPr lang="en-US" dirty="0" err="1"/>
              <a:t>Provisioner</a:t>
            </a:r>
            <a:r>
              <a:rPr lang="en-US" dirty="0"/>
              <a:t> to use</a:t>
            </a:r>
          </a:p>
          <a:p>
            <a:r>
              <a:rPr lang="en-US" dirty="0"/>
              <a:t>                                                 # Default: </a:t>
            </a:r>
            <a:r>
              <a:rPr lang="en-US" dirty="0" err="1"/>
              <a:t>chef_solo</a:t>
            </a:r>
            <a:endParaRPr lang="en-US" dirty="0"/>
          </a:p>
          <a:p>
            <a:r>
              <a:rPr lang="en-US" dirty="0"/>
              <a:t>      [--create-</a:t>
            </a:r>
            <a:r>
              <a:rPr lang="en-US" dirty="0" err="1"/>
              <a:t>gemfile</a:t>
            </a:r>
            <a:r>
              <a:rPr lang="en-US" dirty="0"/>
              <a:t>], [--no-create-</a:t>
            </a:r>
            <a:r>
              <a:rPr lang="en-US" dirty="0" err="1"/>
              <a:t>gemfile</a:t>
            </a:r>
            <a:r>
              <a:rPr lang="en-US" dirty="0"/>
              <a:t>]  # Whether or not to create a </a:t>
            </a:r>
            <a:r>
              <a:rPr lang="en-US" dirty="0" err="1" smtClean="0"/>
              <a:t>Gemfi</a:t>
            </a:r>
            <a:r>
              <a:rPr lang="en-US" dirty="0" smtClean="0"/>
              <a:t> ...</a:t>
            </a:r>
          </a:p>
          <a:p>
            <a:endParaRPr lang="en-US" dirty="0"/>
          </a:p>
          <a:p>
            <a:r>
              <a:rPr lang="en-US" dirty="0" smtClean="0"/>
              <a:t>Description</a:t>
            </a:r>
            <a:r>
              <a:rPr lang="en-US" dirty="0"/>
              <a:t>:</a:t>
            </a:r>
          </a:p>
          <a:p>
            <a:r>
              <a:rPr lang="en-US" dirty="0"/>
              <a:t>  </a:t>
            </a:r>
            <a:r>
              <a:rPr lang="en-US" dirty="0" err="1"/>
              <a:t>Init</a:t>
            </a:r>
            <a:r>
              <a:rPr lang="en-US" dirty="0"/>
              <a:t> will add Test Kitchen support to an existing project for convergence</a:t>
            </a:r>
          </a:p>
          <a:p>
            <a:r>
              <a:rPr lang="en-US" dirty="0"/>
              <a:t>  integration testing. A default .</a:t>
            </a:r>
            <a:r>
              <a:rPr lang="en-US" dirty="0" err="1"/>
              <a:t>kitchen.yml</a:t>
            </a:r>
            <a:r>
              <a:rPr lang="en-US" dirty="0"/>
              <a:t> file (which is intended to be</a:t>
            </a:r>
          </a:p>
          <a:p>
            <a:r>
              <a:rPr lang="en-US" dirty="0"/>
              <a:t>  customized) is created in the project's root directory and one or more gems will be</a:t>
            </a:r>
          </a:p>
          <a:p>
            <a:r>
              <a:rPr lang="en-US" dirty="0"/>
              <a:t>  added to the project's </a:t>
            </a:r>
            <a:r>
              <a:rPr lang="en-US" dirty="0" err="1"/>
              <a:t>Gemfile</a:t>
            </a:r>
            <a:r>
              <a:rPr lang="en-US" dirty="0"/>
              <a:t>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help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73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we have a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workstation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Berksfile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chefignore</a:t>
            </a:r>
            <a:endParaRPr lang="de-DE" dirty="0"/>
          </a:p>
          <a:p>
            <a:r>
              <a:rPr lang="de-DE" dirty="0"/>
              <a:t>├── .</a:t>
            </a:r>
            <a:r>
              <a:rPr lang="de-DE" dirty="0" err="1"/>
              <a:t>gitignore</a:t>
            </a:r>
            <a:endParaRPr lang="de-DE" dirty="0"/>
          </a:p>
          <a:p>
            <a:r>
              <a:rPr lang="de-DE" dirty="0"/>
              <a:t>├── .</a:t>
            </a:r>
            <a:r>
              <a:rPr lang="de-DE" dirty="0" err="1"/>
              <a:t>kitchen.yml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metadata.rb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README.md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recipes</a:t>
            </a:r>
            <a:endParaRPr lang="de-DE" dirty="0"/>
          </a:p>
          <a:p>
            <a:r>
              <a:rPr lang="de-DE" dirty="0"/>
              <a:t>│   ├── </a:t>
            </a:r>
            <a:r>
              <a:rPr lang="de-DE" dirty="0" err="1"/>
              <a:t>default.rb</a:t>
            </a:r>
            <a:endParaRPr lang="de-DE" dirty="0"/>
          </a:p>
          <a:p>
            <a:r>
              <a:rPr lang="de-DE" dirty="0"/>
              <a:t>│   └── </a:t>
            </a:r>
            <a:r>
              <a:rPr lang="de-DE" dirty="0" err="1"/>
              <a:t>setup.rb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spec</a:t>
            </a:r>
            <a:endParaRPr lang="de-DE" dirty="0"/>
          </a:p>
          <a:p>
            <a:r>
              <a:rPr lang="de-DE" dirty="0"/>
              <a:t>│   ├── </a:t>
            </a:r>
            <a:r>
              <a:rPr lang="de-DE" dirty="0" err="1"/>
              <a:t>spec_helper.rb</a:t>
            </a:r>
            <a:endParaRPr lang="de-DE" dirty="0"/>
          </a:p>
          <a:p>
            <a:r>
              <a:rPr lang="de-DE" dirty="0"/>
              <a:t>│   └── </a:t>
            </a:r>
            <a:r>
              <a:rPr lang="de-DE" dirty="0" err="1" smtClean="0"/>
              <a:t>unit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tree cookbooks/workstation -</a:t>
            </a:r>
            <a:r>
              <a:rPr lang="en-US" dirty="0"/>
              <a:t>a -I .</a:t>
            </a:r>
            <a:r>
              <a:rPr lang="en-US" dirty="0" err="1"/>
              <a:t>git</a:t>
            </a:r>
            <a:r>
              <a:rPr lang="en-US" dirty="0"/>
              <a:t> 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816207" y="315000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662679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</a:t>
            </a:r>
            <a:r>
              <a:rPr lang="en-US" dirty="0" err="1" smtClean="0"/>
              <a:t>inside</a:t>
            </a:r>
            <a:r>
              <a:rPr lang="en-US" dirty="0" err="1" smtClean="0">
                <a:latin typeface="Inconsolata"/>
                <a:cs typeface="Inconsolata"/>
              </a:rPr>
              <a:t>.kitchen.yml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de-DE" dirty="0"/>
              <a:t>---</a:t>
            </a:r>
          </a:p>
          <a:p>
            <a:r>
              <a:rPr lang="de-DE" dirty="0" err="1"/>
              <a:t>driver</a:t>
            </a:r>
            <a:r>
              <a:rPr lang="de-DE" dirty="0"/>
              <a:t>:</a:t>
            </a:r>
          </a:p>
          <a:p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/>
              <a:t>vagrant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provisioner</a:t>
            </a:r>
            <a:r>
              <a:rPr lang="de-DE" dirty="0"/>
              <a:t>:</a:t>
            </a:r>
          </a:p>
          <a:p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/>
              <a:t>chef_solo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platforms</a:t>
            </a:r>
            <a:r>
              <a:rPr lang="de-DE" dirty="0"/>
              <a:t>: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ubuntu-12.04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centos-6.4</a:t>
            </a:r>
          </a:p>
          <a:p>
            <a:endParaRPr lang="de-DE" dirty="0"/>
          </a:p>
          <a:p>
            <a:r>
              <a:rPr lang="de-DE" dirty="0" err="1"/>
              <a:t>suites</a:t>
            </a:r>
            <a:r>
              <a:rPr lang="de-DE" dirty="0"/>
              <a:t>: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 smtClean="0"/>
              <a:t>default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cat cookbooks/workstation/.</a:t>
            </a:r>
            <a:r>
              <a:rPr lang="en-US" dirty="0" err="1" smtClean="0"/>
              <a:t>kitchen.yml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24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generates a cookbook a default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is created. It contains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configuration for the driver, </a:t>
            </a:r>
            <a:r>
              <a:rPr lang="en-US" dirty="0" err="1" smtClean="0"/>
              <a:t>provisioner</a:t>
            </a:r>
            <a:r>
              <a:rPr lang="en-US" dirty="0" smtClean="0"/>
              <a:t>, platform, and suites.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8135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sz="1800" dirty="0" err="1">
                <a:solidFill>
                  <a:srgbClr val="3E4346"/>
                </a:solidFill>
                <a:cs typeface="Inconsolata"/>
              </a:rPr>
              <a:t>kitchen.ci</a:t>
            </a:r>
            <a:r>
              <a:rPr lang="en-US" sz="1800" dirty="0">
                <a:solidFill>
                  <a:srgbClr val="3E4346"/>
                </a:solidFill>
                <a:cs typeface="Inconsolata"/>
              </a:rPr>
              <a:t>/docs/getting-started/creating-cookbook</a:t>
            </a:r>
          </a:p>
        </p:txBody>
      </p:sp>
    </p:spTree>
    <p:extLst>
      <p:ext uri="{BB962C8B-B14F-4D97-AF65-F5344CB8AC3E}">
        <p14:creationId xmlns:p14="http://schemas.microsoft.com/office/powerpoint/2010/main" val="219844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driver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</a:t>
            </a:r>
            <a:r>
              <a:rPr lang="en-US" sz="1800" dirty="0" smtClean="0"/>
              <a:t>6.4</a:t>
            </a:r>
          </a:p>
          <a:p>
            <a:endParaRPr lang="en-US" sz="1800" dirty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cookbooks/workstation/.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</a:t>
            </a:r>
            <a:r>
              <a:rPr lang="en-US" sz="2800" dirty="0" smtClean="0"/>
              <a:t>he driver is </a:t>
            </a:r>
            <a:r>
              <a:rPr lang="en-US" sz="2800" dirty="0"/>
              <a:t>responsible for creating a machine that we'll use to test our cookbook</a:t>
            </a:r>
            <a:r>
              <a:rPr lang="en-US" sz="2800" dirty="0" smtClean="0"/>
              <a:t>.</a:t>
            </a:r>
          </a:p>
          <a:p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Example Drivers: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err="1" smtClean="0"/>
              <a:t>docker</a:t>
            </a:r>
            <a:r>
              <a:rPr lang="en-US" sz="2800" dirty="0" smtClean="0"/>
              <a:t> 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vagrant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35580" y="2268042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048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</a:t>
            </a:r>
            <a:r>
              <a:rPr lang="en-US" dirty="0" err="1" smtClean="0"/>
              <a:t>provisioner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centos-6.4</a:t>
            </a:r>
          </a:p>
          <a:p>
            <a:endParaRPr lang="en-US" sz="1800" dirty="0" smtClean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cookbooks</a:t>
            </a:r>
            <a:r>
              <a:rPr lang="en-US" dirty="0"/>
              <a:t>/workstation/</a:t>
            </a:r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This </a:t>
            </a:r>
            <a:r>
              <a:rPr lang="en-US" sz="2800" dirty="0"/>
              <a:t>tells Test Kitchen how to run Chef, to apply the code in our cookbook to the machine under </a:t>
            </a:r>
            <a:r>
              <a:rPr lang="en-US" sz="2800" dirty="0" smtClean="0"/>
              <a:t>test.</a:t>
            </a:r>
          </a:p>
          <a:p>
            <a:endParaRPr lang="en-US" sz="2800" dirty="0"/>
          </a:p>
          <a:p>
            <a:r>
              <a:rPr lang="en-US" sz="2800" dirty="0" smtClean="0"/>
              <a:t>The </a:t>
            </a:r>
            <a:r>
              <a:rPr lang="en-US" sz="2800" dirty="0"/>
              <a:t>default and simplest approach is to </a:t>
            </a:r>
            <a:r>
              <a:rPr lang="en-US" sz="2800" dirty="0" smtClean="0"/>
              <a:t>use </a:t>
            </a:r>
            <a:r>
              <a:rPr lang="en-US" sz="2800" dirty="0" err="1" smtClean="0">
                <a:latin typeface="Inconsolata"/>
                <a:cs typeface="Inconsolata"/>
              </a:rPr>
              <a:t>chef_zero</a:t>
            </a:r>
            <a:r>
              <a:rPr lang="en-US" sz="2800" dirty="0" smtClean="0"/>
              <a:t>.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52755" y="3351971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5401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</a:t>
            </a:r>
            <a:r>
              <a:rPr lang="en-US" dirty="0" smtClean="0"/>
              <a:t>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centos-6.4</a:t>
            </a:r>
          </a:p>
          <a:p>
            <a:endParaRPr lang="en-US" sz="1800" dirty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cookbooks</a:t>
            </a:r>
            <a:r>
              <a:rPr lang="en-US" dirty="0"/>
              <a:t>/workstation/</a:t>
            </a:r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This is a list of operation systems on which we want to run our code.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44717" y="4372705"/>
            <a:ext cx="5278079" cy="81148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8630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</a:t>
            </a:r>
            <a:r>
              <a:rPr lang="en-US" dirty="0" smtClean="0"/>
              <a:t>suites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recipe[workstation::default]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cookbooks</a:t>
            </a:r>
            <a:r>
              <a:rPr lang="en-US" dirty="0"/>
              <a:t>/workstation/</a:t>
            </a:r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This section defines what we want to test. It includes the Chef run-list </a:t>
            </a:r>
            <a:r>
              <a:rPr lang="en-US" sz="2800" dirty="0" smtClean="0"/>
              <a:t>of recipes that we want to test.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We define a single suite named "default".</a:t>
            </a:r>
            <a:endParaRPr lang="en-US" sz="28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52755" y="2269142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5470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Can We Test Cookbooks?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I'm going to miss our 1-on-1 this week because I was up way too late dealing with a deployment issue for that new event-queuing system. Apparently, no one had actually tested the deployment scripts on the actual platforms in production.</a:t>
            </a:r>
          </a:p>
          <a:p>
            <a:pPr>
              <a:lnSpc>
                <a:spcPct val="120000"/>
              </a:lnSpc>
            </a:pP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Jennifer and I did a quick post mortem and she mentioned that we can verify cookbooks with </a:t>
            </a:r>
            <a:r>
              <a:rPr lang="en-US" sz="2400" b="1" dirty="0" smtClean="0">
                <a:latin typeface="Inconsolata"/>
                <a:cs typeface="Inconsolata"/>
              </a:rPr>
              <a:t>Test </a:t>
            </a:r>
            <a:r>
              <a:rPr lang="en-US" sz="2400" b="1" dirty="0">
                <a:latin typeface="Inconsolata"/>
                <a:cs typeface="Inconsolata"/>
              </a:rPr>
              <a:t>Kitchen</a:t>
            </a:r>
            <a:r>
              <a:rPr lang="en-US" sz="2400" dirty="0">
                <a:latin typeface="Inconsolata"/>
                <a:cs typeface="Inconsolata"/>
              </a:rPr>
              <a:t> </a:t>
            </a:r>
            <a:r>
              <a:rPr lang="en-US" sz="2400" dirty="0" smtClean="0"/>
              <a:t>and </a:t>
            </a:r>
            <a:r>
              <a:rPr lang="en-US" sz="2400" b="1" dirty="0" err="1" smtClean="0">
                <a:latin typeface="Inconsolata"/>
                <a:cs typeface="Inconsolata"/>
              </a:rPr>
              <a:t>Docker</a:t>
            </a:r>
            <a:r>
              <a:rPr lang="en-US" sz="2400" dirty="0" smtClean="0"/>
              <a:t>. Is that something you could check out?</a:t>
            </a:r>
          </a:p>
        </p:txBody>
      </p:sp>
    </p:spTree>
    <p:extLst>
      <p:ext uri="{BB962C8B-B14F-4D97-AF65-F5344CB8AC3E}">
        <p14:creationId xmlns:p14="http://schemas.microsoft.com/office/powerpoint/2010/main" val="988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suites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</a:t>
            </a:r>
            <a:r>
              <a:rPr lang="en-US" sz="1800" dirty="0" smtClean="0"/>
              <a:t>[workstation:</a:t>
            </a:r>
            <a:r>
              <a:rPr lang="en-US" sz="1800" dirty="0"/>
              <a:t>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cookbooks/workstation/</a:t>
            </a:r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The suite named </a:t>
            </a:r>
            <a:r>
              <a:rPr lang="en-US" sz="2800" dirty="0" smtClean="0">
                <a:latin typeface="Inconsolata"/>
                <a:cs typeface="Inconsolata"/>
              </a:rPr>
              <a:t>"default" </a:t>
            </a:r>
            <a:r>
              <a:rPr lang="en-US" sz="2800" dirty="0" smtClean="0"/>
              <a:t>defines a </a:t>
            </a:r>
            <a:r>
              <a:rPr lang="en-US" sz="2800" dirty="0" err="1" smtClean="0"/>
              <a:t>run_list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Run </a:t>
            </a:r>
            <a:r>
              <a:rPr lang="en-US" sz="2800" dirty="0"/>
              <a:t>the </a:t>
            </a:r>
            <a:r>
              <a:rPr lang="en-US" sz="2800" dirty="0" smtClean="0">
                <a:latin typeface="Inconsolata"/>
                <a:cs typeface="Inconsolata"/>
              </a:rPr>
              <a:t>"workstation"</a:t>
            </a:r>
            <a:r>
              <a:rPr lang="en-US" sz="2800" dirty="0" smtClean="0"/>
              <a:t> </a:t>
            </a:r>
            <a:r>
              <a:rPr lang="en-US" sz="2800" dirty="0"/>
              <a:t>cookbook's </a:t>
            </a:r>
            <a:r>
              <a:rPr lang="en-US" sz="2800" dirty="0" smtClean="0">
                <a:latin typeface="Inconsolata"/>
                <a:cs typeface="Inconsolata"/>
              </a:rPr>
              <a:t>"default"</a:t>
            </a:r>
            <a:r>
              <a:rPr lang="en-US" sz="2800" dirty="0" smtClean="0"/>
              <a:t> </a:t>
            </a:r>
            <a:r>
              <a:rPr lang="en-US" sz="2800" dirty="0"/>
              <a:t>recipe file.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52755" y="2985547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7762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Test Matrix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835914"/>
          </a:xfrm>
        </p:spPr>
        <p:txBody>
          <a:bodyPr/>
          <a:lstStyle/>
          <a:p>
            <a:r>
              <a:rPr lang="en-US" dirty="0" smtClean="0"/>
              <a:t>Kitchen defines a list of instances, or test matrix, based on the platforms multiplied by the suites.</a:t>
            </a:r>
          </a:p>
          <a:p>
            <a:endParaRPr lang="en-US" dirty="0"/>
          </a:p>
          <a:p>
            <a:pPr algn="ctr"/>
            <a:r>
              <a:rPr lang="en-US" dirty="0" smtClean="0">
                <a:latin typeface="Inconsolata"/>
                <a:cs typeface="Inconsolata"/>
              </a:rPr>
              <a:t>PLATFORMS x SUITES</a:t>
            </a:r>
          </a:p>
          <a:p>
            <a:pPr algn="ctr"/>
            <a:endParaRPr lang="en-US" dirty="0">
              <a:latin typeface="Inconsolata"/>
              <a:cs typeface="Inconsolata"/>
            </a:endParaRPr>
          </a:p>
          <a:p>
            <a:r>
              <a:rPr lang="en-US" dirty="0" smtClean="0">
                <a:cs typeface="Inconsolata"/>
              </a:rPr>
              <a:t>Running </a:t>
            </a:r>
            <a:r>
              <a:rPr lang="en-US" dirty="0" smtClean="0">
                <a:latin typeface="Inconsolata"/>
                <a:cs typeface="Inconsolata"/>
              </a:rPr>
              <a:t>kitchen list</a:t>
            </a:r>
            <a:r>
              <a:rPr lang="en-US" dirty="0">
                <a:cs typeface="Inconsolata"/>
              </a:rPr>
              <a:t> </a:t>
            </a:r>
            <a:r>
              <a:rPr lang="en-US" dirty="0" smtClean="0">
                <a:cs typeface="Inconsolata"/>
              </a:rPr>
              <a:t>will show that matrix.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11047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Example: Kitchen </a:t>
            </a:r>
            <a:r>
              <a:rPr lang="en-US" dirty="0" smtClean="0"/>
              <a:t>Test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736971"/>
            <a:ext cx="10817770" cy="1928131"/>
          </a:xfrm>
        </p:spPr>
        <p:txBody>
          <a:bodyPr/>
          <a:lstStyle/>
          <a:p>
            <a:r>
              <a:rPr lang="en-US" dirty="0"/>
              <a:t>Instance             Driver   </a:t>
            </a:r>
            <a:r>
              <a:rPr lang="en-US" dirty="0" err="1"/>
              <a:t>Provisioner</a:t>
            </a:r>
            <a:r>
              <a:rPr lang="en-US" dirty="0"/>
              <a:t>  Last Action</a:t>
            </a:r>
          </a:p>
          <a:p>
            <a:r>
              <a:rPr lang="en-US" dirty="0"/>
              <a:t>default-ubuntu-1204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  <a:p>
            <a:r>
              <a:rPr lang="en-US" dirty="0"/>
              <a:t>default-centos-64  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white">
          <a:xfrm>
            <a:off x="84401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 fontScale="92500"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suites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default</a:t>
            </a:r>
          </a:p>
          <a:p>
            <a:r>
              <a:rPr lang="en-US" sz="2400" dirty="0">
                <a:latin typeface="Inconsolata"/>
                <a:cs typeface="Inconsolata"/>
              </a:rPr>
              <a:t>    </a:t>
            </a:r>
            <a:r>
              <a:rPr lang="en-US" sz="2400" dirty="0" err="1">
                <a:latin typeface="Inconsolata"/>
                <a:cs typeface="Inconsolata"/>
              </a:rPr>
              <a:t>run_list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    - recipe</a:t>
            </a:r>
            <a:r>
              <a:rPr lang="en-US" sz="2400" dirty="0" smtClean="0">
                <a:latin typeface="Inconsolata"/>
                <a:cs typeface="Inconsolata"/>
              </a:rPr>
              <a:t>[workstation:</a:t>
            </a:r>
            <a:r>
              <a:rPr lang="en-US" sz="2400" dirty="0">
                <a:latin typeface="Inconsolata"/>
                <a:cs typeface="Inconsolata"/>
              </a:rPr>
              <a:t>:default]</a:t>
            </a:r>
          </a:p>
          <a:p>
            <a:r>
              <a:rPr lang="en-US" sz="2400" dirty="0">
                <a:latin typeface="Inconsolata"/>
                <a:cs typeface="Inconsolata"/>
              </a:rPr>
              <a:t>    attributes:</a:t>
            </a:r>
          </a:p>
        </p:txBody>
      </p:sp>
      <p:sp>
        <p:nvSpPr>
          <p:cNvPr id="7" name="TextBox 6"/>
          <p:cNvSpPr txBox="1"/>
          <p:nvPr/>
        </p:nvSpPr>
        <p:spPr bwMode="white">
          <a:xfrm>
            <a:off x="624538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platforms: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ubuntu-12.04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centos-6.4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44016" y="4364365"/>
            <a:ext cx="5385620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229636" y="4364053"/>
            <a:ext cx="5425812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35650" y="2089417"/>
            <a:ext cx="10835873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2771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the Kitchen Test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736971"/>
            <a:ext cx="10817770" cy="1928131"/>
          </a:xfrm>
        </p:spPr>
        <p:txBody>
          <a:bodyPr/>
          <a:lstStyle/>
          <a:p>
            <a:r>
              <a:rPr lang="en-US" dirty="0"/>
              <a:t>Instance             Driver   </a:t>
            </a:r>
            <a:r>
              <a:rPr lang="en-US" dirty="0" err="1"/>
              <a:t>Provisioner</a:t>
            </a:r>
            <a:r>
              <a:rPr lang="en-US" dirty="0"/>
              <a:t>  Last Action</a:t>
            </a:r>
          </a:p>
          <a:p>
            <a:r>
              <a:rPr lang="en-US" dirty="0"/>
              <a:t>default-ubuntu-1204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  <a:p>
            <a:r>
              <a:rPr lang="en-US" dirty="0"/>
              <a:t>default-centos-64  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white">
          <a:xfrm>
            <a:off x="84401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 fontScale="92500"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suites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default</a:t>
            </a:r>
          </a:p>
          <a:p>
            <a:r>
              <a:rPr lang="en-US" sz="2400" dirty="0">
                <a:latin typeface="Inconsolata"/>
                <a:cs typeface="Inconsolata"/>
              </a:rPr>
              <a:t>    </a:t>
            </a:r>
            <a:r>
              <a:rPr lang="en-US" sz="2400" dirty="0" err="1">
                <a:latin typeface="Inconsolata"/>
                <a:cs typeface="Inconsolata"/>
              </a:rPr>
              <a:t>run_list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    - recipe</a:t>
            </a:r>
            <a:r>
              <a:rPr lang="en-US" sz="2400" dirty="0" smtClean="0">
                <a:latin typeface="Inconsolata"/>
                <a:cs typeface="Inconsolata"/>
              </a:rPr>
              <a:t>[workstation:</a:t>
            </a:r>
            <a:r>
              <a:rPr lang="en-US" sz="2400" dirty="0">
                <a:latin typeface="Inconsolata"/>
                <a:cs typeface="Inconsolata"/>
              </a:rPr>
              <a:t>:default]</a:t>
            </a:r>
          </a:p>
          <a:p>
            <a:r>
              <a:rPr lang="en-US" sz="2400" dirty="0">
                <a:latin typeface="Inconsolata"/>
                <a:cs typeface="Inconsolata"/>
              </a:rPr>
              <a:t>    attributes:</a:t>
            </a:r>
          </a:p>
        </p:txBody>
      </p:sp>
      <p:sp>
        <p:nvSpPr>
          <p:cNvPr id="7" name="TextBox 6"/>
          <p:cNvSpPr txBox="1"/>
          <p:nvPr/>
        </p:nvSpPr>
        <p:spPr bwMode="white">
          <a:xfrm>
            <a:off x="624538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platforms: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ubuntu-12.04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centos-6.4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44016" y="4364365"/>
            <a:ext cx="5385620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229636" y="4757915"/>
            <a:ext cx="5425812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35650" y="2443089"/>
            <a:ext cx="10835873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897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"workstation"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</a:t>
            </a:r>
            <a:r>
              <a:rPr lang="en-US" dirty="0"/>
              <a:t>Ubuntu </a:t>
            </a:r>
            <a:r>
              <a:rPr lang="en-US" dirty="0" smtClean="0"/>
              <a:t>14.04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we running in production? Maybe I could test the cookbook against a virtual machine.</a:t>
            </a:r>
          </a:p>
        </p:txBody>
      </p:sp>
    </p:spTree>
    <p:extLst>
      <p:ext uri="{BB962C8B-B14F-4D97-AF65-F5344CB8AC3E}">
        <p14:creationId xmlns:p14="http://schemas.microsoft.com/office/powerpoint/2010/main" val="1414223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into the Cookbook's Directory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cookbooks/workstation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35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the driver to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 smtClean="0"/>
              <a:t>  - </a:t>
            </a:r>
            <a:r>
              <a:rPr lang="en-US" sz="1800" dirty="0"/>
              <a:t>name: </a:t>
            </a:r>
            <a:r>
              <a:rPr lang="en-US" sz="1800" dirty="0" smtClean="0"/>
              <a:t>ubuntu-14.04</a:t>
            </a:r>
          </a:p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 smtClean="0"/>
              <a:t>:</a:t>
            </a:r>
            <a:endParaRPr lang="en-US" sz="18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cookbooks/workstation/.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pic>
        <p:nvPicPr>
          <p:cNvPr id="15" name="Content Placeholder 14" descr="small_v.png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" b="131"/>
          <a:stretch>
            <a:fillRect/>
          </a:stretch>
        </p:blipFill>
        <p:spPr/>
      </p:pic>
      <p:sp>
        <p:nvSpPr>
          <p:cNvPr id="13" name="TextBox 12"/>
          <p:cNvSpPr txBox="1"/>
          <p:nvPr/>
        </p:nvSpPr>
        <p:spPr bwMode="white">
          <a:xfrm>
            <a:off x="2667691" y="6335428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  <a:cs typeface="Inconsolata"/>
              </a:rPr>
              <a:t>https://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github.com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portertech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/kitchen-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docker</a:t>
            </a:r>
            <a:endParaRPr lang="en-US" dirty="0" smtClean="0">
              <a:solidFill>
                <a:srgbClr val="3E4346"/>
              </a:solidFill>
              <a:cs typeface="Inconsolata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846243" y="2276467"/>
            <a:ext cx="5255942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06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the platform to Ubuntu 14.04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- </a:t>
            </a:r>
            <a:r>
              <a:rPr lang="en-US" sz="1800" dirty="0"/>
              <a:t>name: ubuntu-</a:t>
            </a:r>
            <a:r>
              <a:rPr lang="en-US" sz="1800" dirty="0" smtClean="0"/>
              <a:t>14.04</a:t>
            </a:r>
          </a:p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 smtClean="0"/>
              <a:t>:</a:t>
            </a:r>
            <a:endParaRPr lang="en-US" sz="1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cookbooks</a:t>
            </a:r>
            <a:r>
              <a:rPr lang="en-US" dirty="0" smtClean="0"/>
              <a:t>/workstation/</a:t>
            </a:r>
            <a:r>
              <a:rPr lang="en-US" dirty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231" y="1585310"/>
            <a:ext cx="4720897" cy="4720897"/>
          </a:xfrm>
        </p:spPr>
      </p:pic>
      <p:sp>
        <p:nvSpPr>
          <p:cNvPr id="13" name="TextBox 12"/>
          <p:cNvSpPr txBox="1"/>
          <p:nvPr/>
        </p:nvSpPr>
        <p:spPr bwMode="white">
          <a:xfrm>
            <a:off x="2667691" y="6325507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https://</a:t>
            </a:r>
            <a:r>
              <a:rPr lang="en-US" dirty="0" err="1">
                <a:cs typeface="Inconsolata"/>
              </a:rPr>
              <a:t>github.com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portertech</a:t>
            </a:r>
            <a:r>
              <a:rPr lang="en-US" dirty="0">
                <a:cs typeface="Inconsolata"/>
              </a:rPr>
              <a:t>/kitchen-</a:t>
            </a:r>
            <a:r>
              <a:rPr lang="en-US" dirty="0" err="1">
                <a:cs typeface="Inconsolata"/>
              </a:rPr>
              <a:t>docker</a:t>
            </a:r>
            <a:endParaRPr lang="en-US" dirty="0" smtClean="0">
              <a:cs typeface="Inconsolata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838206" y="4390752"/>
            <a:ext cx="5280471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21653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Instance             Driver  </a:t>
            </a:r>
            <a:r>
              <a:rPr lang="en-US" dirty="0" err="1"/>
              <a:t>Provisioner</a:t>
            </a:r>
            <a:r>
              <a:rPr lang="en-US" dirty="0"/>
              <a:t>  Verifier  Transport  Last Action</a:t>
            </a:r>
          </a:p>
          <a:p>
            <a:r>
              <a:rPr lang="en-US" dirty="0"/>
              <a:t>default-ubuntu-</a:t>
            </a:r>
            <a:r>
              <a:rPr lang="en-US" dirty="0" smtClean="0"/>
              <a:t>1404  </a:t>
            </a:r>
            <a:r>
              <a:rPr lang="en-US" dirty="0" err="1"/>
              <a:t>Docker</a:t>
            </a:r>
            <a:r>
              <a:rPr lang="en-US" dirty="0"/>
              <a:t>  </a:t>
            </a:r>
            <a:r>
              <a:rPr lang="en-US" dirty="0" err="1"/>
              <a:t>ChefZero</a:t>
            </a:r>
            <a:r>
              <a:rPr lang="en-US" dirty="0"/>
              <a:t>     Busser    </a:t>
            </a:r>
            <a:r>
              <a:rPr lang="en-US" dirty="0" err="1"/>
              <a:t>Ssh</a:t>
            </a:r>
            <a:r>
              <a:rPr lang="en-US" dirty="0"/>
              <a:t>        &lt;Not Created&gt;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 at the Test Matrix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87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Converging a Cookbook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Configure the "workstation"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Ubuntu 14.04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Before I add features it really would be nice to test these cookbooks against </a:t>
            </a:r>
            <a:r>
              <a:rPr lang="en-US" dirty="0" smtClean="0"/>
              <a:t>the environments </a:t>
            </a:r>
            <a:r>
              <a:rPr lang="en-US" dirty="0"/>
              <a:t>that resemble production.</a:t>
            </a:r>
          </a:p>
        </p:txBody>
      </p:sp>
    </p:spTree>
    <p:extLst>
      <p:ext uri="{BB962C8B-B14F-4D97-AF65-F5344CB8AC3E}">
        <p14:creationId xmlns:p14="http://schemas.microsoft.com/office/powerpoint/2010/main" val="2101049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Mandating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steps would it take to test one of the cookbooks that we have created?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84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Create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68061392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create </a:t>
            </a:r>
            <a:r>
              <a:rPr lang="en-US" sz="2400" dirty="0">
                <a:latin typeface="Inconsolata"/>
                <a:cs typeface="Inconsolata"/>
              </a:rPr>
              <a:t>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 </a:t>
            </a:r>
            <a:r>
              <a:rPr lang="en-US" sz="2400" dirty="0">
                <a:latin typeface="Inconsolata"/>
                <a:cs typeface="Inconsolata"/>
              </a:rPr>
              <a:t>one or more </a:t>
            </a:r>
            <a:r>
              <a:rPr lang="en-US" sz="2400" dirty="0" smtClean="0">
                <a:latin typeface="Inconsolata"/>
                <a:cs typeface="Inconsolata"/>
              </a:rPr>
              <a:t>instances.</a:t>
            </a:r>
          </a:p>
        </p:txBody>
      </p:sp>
    </p:spTree>
    <p:extLst>
      <p:ext uri="{BB962C8B-B14F-4D97-AF65-F5344CB8AC3E}">
        <p14:creationId xmlns:p14="http://schemas.microsoft.com/office/powerpoint/2010/main" val="249740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Converge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990289685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converge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 the instance (if necessary) and then apply</a:t>
            </a:r>
          </a:p>
          <a:p>
            <a:r>
              <a:rPr lang="en-US" sz="2400" dirty="0" smtClean="0">
                <a:latin typeface="Inconsolata"/>
                <a:cs typeface="Inconsolata"/>
              </a:rPr>
              <a:t>the run list to one or more instances.</a:t>
            </a:r>
          </a:p>
        </p:txBody>
      </p:sp>
    </p:spTree>
    <p:extLst>
      <p:ext uri="{BB962C8B-B14F-4D97-AF65-F5344CB8AC3E}">
        <p14:creationId xmlns:p14="http://schemas.microsoft.com/office/powerpoint/2010/main" val="86231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into 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smtClean="0"/>
              <a:t>cd cookbooks/</a:t>
            </a:r>
            <a:r>
              <a:rPr lang="en-US" dirty="0" smtClean="0"/>
              <a:t>workstation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-----&gt; Starting Kitchen (v1.4.0)</a:t>
            </a:r>
          </a:p>
          <a:p>
            <a:r>
              <a:rPr lang="en-US" dirty="0"/>
              <a:t>-----&gt; Converging &lt;default</a:t>
            </a:r>
            <a:r>
              <a:rPr lang="en-US" dirty="0" smtClean="0"/>
              <a:t>-ubuntu-1404&gt;</a:t>
            </a:r>
            <a:r>
              <a:rPr lang="en-US" dirty="0"/>
              <a:t>...</a:t>
            </a:r>
          </a:p>
          <a:p>
            <a:r>
              <a:rPr lang="en-US" dirty="0"/>
              <a:t>$$$$$$ Running legacy converge for '</a:t>
            </a:r>
            <a:r>
              <a:rPr lang="en-US" dirty="0" err="1"/>
              <a:t>Docker</a:t>
            </a:r>
            <a:r>
              <a:rPr lang="en-US" dirty="0"/>
              <a:t>' Driver</a:t>
            </a:r>
          </a:p>
          <a:p>
            <a:r>
              <a:rPr lang="en-US" dirty="0"/>
              <a:t>       Preparing files for transfer</a:t>
            </a:r>
          </a:p>
          <a:p>
            <a:r>
              <a:rPr lang="en-US" dirty="0"/>
              <a:t>       Preparing </a:t>
            </a:r>
            <a:r>
              <a:rPr lang="en-US" dirty="0" err="1"/>
              <a:t>dna.json</a:t>
            </a:r>
            <a:endParaRPr lang="en-US" dirty="0"/>
          </a:p>
          <a:p>
            <a:r>
              <a:rPr lang="en-US" dirty="0"/>
              <a:t>       Resolving cookbook dependencies with </a:t>
            </a:r>
            <a:r>
              <a:rPr lang="en-US" dirty="0" err="1"/>
              <a:t>Berkshelf</a:t>
            </a:r>
            <a:r>
              <a:rPr lang="en-US" dirty="0"/>
              <a:t> 3.2.3...</a:t>
            </a:r>
          </a:p>
          <a:p>
            <a:r>
              <a:rPr lang="en-US" dirty="0"/>
              <a:t>       Removing non-cookbook files before transfer</a:t>
            </a:r>
          </a:p>
          <a:p>
            <a:r>
              <a:rPr lang="en-US" dirty="0"/>
              <a:t>       Preparing </a:t>
            </a:r>
            <a:r>
              <a:rPr lang="en-US" dirty="0" err="1"/>
              <a:t>validation.pem</a:t>
            </a:r>
            <a:endParaRPr lang="en-US" dirty="0"/>
          </a:p>
          <a:p>
            <a:r>
              <a:rPr lang="en-US" dirty="0"/>
              <a:t>       Preparing </a:t>
            </a:r>
            <a:r>
              <a:rPr lang="en-US" dirty="0" err="1"/>
              <a:t>client.rb</a:t>
            </a:r>
            <a:endParaRPr lang="en-US" dirty="0"/>
          </a:p>
          <a:p>
            <a:r>
              <a:rPr lang="en-US" dirty="0"/>
              <a:t>-----&gt; Installing Chef Omnibus (install only if missing)</a:t>
            </a:r>
          </a:p>
          <a:p>
            <a:r>
              <a:rPr lang="en-US" dirty="0"/>
              <a:t>       Downloading https://</a:t>
            </a:r>
            <a:r>
              <a:rPr lang="en-US" dirty="0" err="1"/>
              <a:t>www.chef.io</a:t>
            </a:r>
            <a:r>
              <a:rPr lang="en-US" dirty="0"/>
              <a:t>/chef/</a:t>
            </a:r>
            <a:r>
              <a:rPr lang="en-US" dirty="0" err="1"/>
              <a:t>install.sh</a:t>
            </a:r>
            <a:r>
              <a:rPr lang="en-US" dirty="0"/>
              <a:t> to file /</a:t>
            </a:r>
            <a:r>
              <a:rPr lang="en-US" dirty="0" err="1"/>
              <a:t>tmp</a:t>
            </a:r>
            <a:r>
              <a:rPr lang="en-US" dirty="0"/>
              <a:t>/</a:t>
            </a:r>
            <a:r>
              <a:rPr lang="en-US" dirty="0" err="1"/>
              <a:t>install.sh</a:t>
            </a:r>
            <a:endParaRPr lang="en-US" dirty="0"/>
          </a:p>
          <a:p>
            <a:r>
              <a:rPr lang="en-US" dirty="0"/>
              <a:t>       Trying curl...</a:t>
            </a:r>
          </a:p>
          <a:p>
            <a:r>
              <a:rPr lang="en-US" dirty="0"/>
              <a:t>       Download complete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Converge </a:t>
            </a:r>
            <a:r>
              <a:rPr lang="en-US" dirty="0" smtClean="0"/>
              <a:t>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converge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24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Converge the Recipe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908252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We want to validate that our run-list installs correctly.</a:t>
            </a:r>
          </a:p>
          <a:p>
            <a:endParaRPr lang="en-US" dirty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Within the </a:t>
            </a:r>
            <a:r>
              <a:rPr lang="en-US" dirty="0" smtClean="0">
                <a:latin typeface="Inconsolata"/>
                <a:cs typeface="Inconsolata"/>
              </a:rPr>
              <a:t>"apache"</a:t>
            </a:r>
            <a:r>
              <a:rPr lang="en-US" dirty="0" smtClean="0"/>
              <a:t> cookbook use </a:t>
            </a:r>
            <a:r>
              <a:rPr lang="en-US" dirty="0">
                <a:latin typeface="Inconsolata"/>
                <a:cs typeface="Inconsolata"/>
              </a:rPr>
              <a:t>kitchen converge</a:t>
            </a:r>
            <a:r>
              <a:rPr lang="en-US" dirty="0"/>
              <a:t> </a:t>
            </a:r>
            <a:r>
              <a:rPr lang="en-US" dirty="0" smtClean="0"/>
              <a:t>for the default suite on the Ubuntu 14.04 platform.</a:t>
            </a:r>
          </a:p>
        </p:txBody>
      </p:sp>
      <p:sp>
        <p:nvSpPr>
          <p:cNvPr id="4" name="TextBox 3"/>
          <p:cNvSpPr txBox="1"/>
          <p:nvPr/>
        </p:nvSpPr>
        <p:spPr bwMode="white">
          <a:xfrm>
            <a:off x="6444554" y="157768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0714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Configuring Test Kitchen for Apache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 smtClean="0"/>
              <a:t>  - name: ubuntu-14.04</a:t>
            </a:r>
          </a:p>
          <a:p>
            <a:endParaRPr lang="en-US" sz="1800" dirty="0"/>
          </a:p>
          <a:p>
            <a:r>
              <a:rPr lang="en-US" sz="1800" dirty="0"/>
              <a:t>suites: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 smtClean="0"/>
              <a:t>:</a:t>
            </a:r>
            <a:endParaRPr lang="en-US" sz="1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cookbooks</a:t>
            </a:r>
            <a:r>
              <a:rPr lang="en-US" dirty="0" smtClean="0"/>
              <a:t>/apache/</a:t>
            </a:r>
            <a:r>
              <a:rPr lang="en-US" dirty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 bwMode="white">
          <a:xfrm>
            <a:off x="2667691" y="6325507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https://</a:t>
            </a:r>
            <a:r>
              <a:rPr lang="en-US" dirty="0" err="1">
                <a:cs typeface="Inconsolata"/>
              </a:rPr>
              <a:t>github.com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portertech</a:t>
            </a:r>
            <a:r>
              <a:rPr lang="en-US" dirty="0">
                <a:cs typeface="Inconsolata"/>
              </a:rPr>
              <a:t>/kitchen-</a:t>
            </a:r>
            <a:r>
              <a:rPr lang="en-US" dirty="0" err="1">
                <a:cs typeface="Inconsolata"/>
              </a:rPr>
              <a:t>docker</a:t>
            </a:r>
            <a:endParaRPr lang="en-US" dirty="0" smtClean="0">
              <a:cs typeface="Inconsolata"/>
            </a:endParaRP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17563" y="2281238"/>
            <a:ext cx="10804525" cy="4699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34789" y="4375901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11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home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75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into 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983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-----&gt; Starting Kitchen (v1.4.0)</a:t>
            </a:r>
          </a:p>
          <a:p>
            <a:r>
              <a:rPr lang="en-US" dirty="0"/>
              <a:t>-----&gt; Converging &lt;default</a:t>
            </a:r>
            <a:r>
              <a:rPr lang="en-US" dirty="0" smtClean="0"/>
              <a:t>-ubuntu-1404&gt;</a:t>
            </a:r>
            <a:r>
              <a:rPr lang="en-US" dirty="0"/>
              <a:t>...</a:t>
            </a:r>
          </a:p>
          <a:p>
            <a:r>
              <a:rPr lang="en-US" dirty="0"/>
              <a:t>$$$$$$ Running legacy converge for '</a:t>
            </a:r>
            <a:r>
              <a:rPr lang="en-US" dirty="0" err="1"/>
              <a:t>Docker</a:t>
            </a:r>
            <a:r>
              <a:rPr lang="en-US" dirty="0"/>
              <a:t>' Driver</a:t>
            </a:r>
          </a:p>
          <a:p>
            <a:r>
              <a:rPr lang="en-US" dirty="0"/>
              <a:t>       Preparing files for transfer</a:t>
            </a:r>
          </a:p>
          <a:p>
            <a:r>
              <a:rPr lang="en-US" dirty="0"/>
              <a:t>       Preparing </a:t>
            </a:r>
            <a:r>
              <a:rPr lang="en-US" dirty="0" err="1"/>
              <a:t>dna.json</a:t>
            </a:r>
            <a:endParaRPr lang="en-US" dirty="0"/>
          </a:p>
          <a:p>
            <a:r>
              <a:rPr lang="en-US" dirty="0"/>
              <a:t>       Resolving cookbook dependencies with </a:t>
            </a:r>
            <a:r>
              <a:rPr lang="en-US" dirty="0" err="1"/>
              <a:t>Berkshelf</a:t>
            </a:r>
            <a:r>
              <a:rPr lang="en-US" dirty="0"/>
              <a:t> 3.2.3...</a:t>
            </a:r>
          </a:p>
          <a:p>
            <a:r>
              <a:rPr lang="en-US" dirty="0"/>
              <a:t>       Removing non-cookbook files before transfer</a:t>
            </a:r>
          </a:p>
          <a:p>
            <a:r>
              <a:rPr lang="en-US" dirty="0"/>
              <a:t>       Preparing </a:t>
            </a:r>
            <a:r>
              <a:rPr lang="en-US" dirty="0" err="1"/>
              <a:t>validation.pem</a:t>
            </a:r>
            <a:endParaRPr lang="en-US" dirty="0"/>
          </a:p>
          <a:p>
            <a:r>
              <a:rPr lang="en-US" dirty="0"/>
              <a:t>       Preparing </a:t>
            </a:r>
            <a:r>
              <a:rPr lang="en-US" dirty="0" err="1"/>
              <a:t>client.rb</a:t>
            </a:r>
            <a:endParaRPr lang="en-US" dirty="0"/>
          </a:p>
          <a:p>
            <a:r>
              <a:rPr lang="en-US" dirty="0"/>
              <a:t>-----&gt; Installing Chef Omnibus (install only if missing)</a:t>
            </a:r>
          </a:p>
          <a:p>
            <a:r>
              <a:rPr lang="en-US" dirty="0"/>
              <a:t>       Downloading https://</a:t>
            </a:r>
            <a:r>
              <a:rPr lang="en-US" dirty="0" err="1"/>
              <a:t>www.chef.io</a:t>
            </a:r>
            <a:r>
              <a:rPr lang="en-US" dirty="0"/>
              <a:t>/chef/</a:t>
            </a:r>
            <a:r>
              <a:rPr lang="en-US" dirty="0" err="1"/>
              <a:t>install.sh</a:t>
            </a:r>
            <a:r>
              <a:rPr lang="en-US" dirty="0"/>
              <a:t> to file /</a:t>
            </a:r>
            <a:r>
              <a:rPr lang="en-US" dirty="0" err="1"/>
              <a:t>tmp</a:t>
            </a:r>
            <a:r>
              <a:rPr lang="en-US" dirty="0"/>
              <a:t>/</a:t>
            </a:r>
            <a:r>
              <a:rPr lang="en-US" dirty="0" err="1"/>
              <a:t>install.sh</a:t>
            </a:r>
            <a:endParaRPr lang="en-US" dirty="0"/>
          </a:p>
          <a:p>
            <a:r>
              <a:rPr lang="en-US" dirty="0"/>
              <a:t>       Trying curl...</a:t>
            </a:r>
          </a:p>
          <a:p>
            <a:r>
              <a:rPr lang="en-US" dirty="0"/>
              <a:t>       Download complete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Converge </a:t>
            </a:r>
            <a:r>
              <a:rPr lang="en-US" dirty="0" smtClean="0"/>
              <a:t>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converge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901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does this test when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converges a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50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Time for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Estimate how long it would take to accomplish testing the cookbook.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22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does it NOT test when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converges a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22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is left to validate to ensure that the cookbook successfully applied the policy defined in </a:t>
            </a:r>
            <a:r>
              <a:rPr lang="en-US" smtClean="0"/>
              <a:t>the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00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First Test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Write and execute a test that asserts that the tree package is installed when the "workstation" cookbook's default recipe is applied.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Converging seems to validate that the recipe runs successfully. But does it assert what actually is installed?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7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852152337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verify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Create, converge, and verify one </a:t>
            </a:r>
            <a:r>
              <a:rPr lang="en-US" sz="2400" dirty="0">
                <a:latin typeface="Inconsolata"/>
                <a:cs typeface="Inconsolata"/>
              </a:rPr>
              <a:t>or more </a:t>
            </a:r>
            <a:endParaRPr lang="en-US" sz="2400" dirty="0" smtClean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instances.</a:t>
            </a:r>
          </a:p>
          <a:p>
            <a:endParaRPr lang="en-US" sz="2400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67336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Destroy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56347195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$ kitchen destroy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>
                <a:latin typeface="Inconsolata"/>
                <a:cs typeface="Inconsolata"/>
              </a:rPr>
              <a:t>Destroys one or more instances.</a:t>
            </a:r>
          </a:p>
          <a:p>
            <a:endParaRPr lang="en-US" sz="2400" dirty="0">
              <a:latin typeface="Inconsolata"/>
              <a:cs typeface="Inconsolata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2663672" y="4356331"/>
            <a:ext cx="6864657" cy="466175"/>
          </a:xfrm>
          <a:prstGeom prst="rect">
            <a:avLst/>
          </a:prstGeom>
          <a:solidFill>
            <a:srgbClr val="FF0000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Inconsolata"/>
                <a:cs typeface="Inconsolata"/>
              </a:rPr>
              <a:t>kitchen destroy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665436" y="4187540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092659" y="4187227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439825" y="4179190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28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Test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883177034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test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Destroys (for </a:t>
            </a:r>
            <a:r>
              <a:rPr lang="en-US" sz="2400" dirty="0" err="1" smtClean="0">
                <a:latin typeface="Inconsolata"/>
                <a:cs typeface="Inconsolata"/>
              </a:rPr>
              <a:t>clean-up</a:t>
            </a:r>
            <a:r>
              <a:rPr lang="en-US" sz="2400" dirty="0">
                <a:latin typeface="Inconsolata"/>
                <a:cs typeface="Inconsolata"/>
              </a:rPr>
              <a:t>)</a:t>
            </a:r>
            <a:r>
              <a:rPr lang="en-US" sz="2400" dirty="0" smtClean="0">
                <a:latin typeface="Inconsolata"/>
                <a:cs typeface="Inconsolata"/>
              </a:rPr>
              <a:t>, creates, converges, verifies </a:t>
            </a:r>
          </a:p>
          <a:p>
            <a:r>
              <a:rPr lang="en-US" sz="2400" dirty="0" smtClean="0">
                <a:latin typeface="Inconsolata"/>
                <a:cs typeface="Inconsolata"/>
              </a:rPr>
              <a:t>and then destroys one or more instances.</a:t>
            </a:r>
          </a:p>
          <a:p>
            <a:endParaRPr lang="en-US" sz="2400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86001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ServerSpec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 err="1"/>
              <a:t>Serverspec</a:t>
            </a:r>
            <a:r>
              <a:rPr lang="en-US" sz="2400" dirty="0"/>
              <a:t> tests your servers' actual state by executing command locally, via SSH, via </a:t>
            </a:r>
            <a:r>
              <a:rPr lang="en-US" sz="2400" dirty="0" err="1"/>
              <a:t>WinRM</a:t>
            </a:r>
            <a:r>
              <a:rPr lang="en-US" sz="2400" dirty="0"/>
              <a:t>, via </a:t>
            </a:r>
            <a:r>
              <a:rPr lang="en-US" sz="2400" dirty="0" err="1"/>
              <a:t>Docker</a:t>
            </a:r>
            <a:r>
              <a:rPr lang="en-US" sz="2400" dirty="0"/>
              <a:t> API and so on. So you don't need to install any agent </a:t>
            </a:r>
            <a:r>
              <a:rPr lang="en-US" sz="2400" dirty="0" err="1"/>
              <a:t>softwares</a:t>
            </a:r>
            <a:r>
              <a:rPr lang="en-US" sz="2400" dirty="0"/>
              <a:t> on your servers and can use any configuration management tools, Puppet, Chef, </a:t>
            </a:r>
            <a:r>
              <a:rPr lang="en-US" sz="2400" dirty="0" err="1"/>
              <a:t>CFEngine</a:t>
            </a:r>
            <a:r>
              <a:rPr lang="en-US" sz="2400" dirty="0"/>
              <a:t>, </a:t>
            </a:r>
            <a:r>
              <a:rPr lang="en-US" sz="2400" dirty="0" err="1"/>
              <a:t>Itamae</a:t>
            </a:r>
            <a:r>
              <a:rPr lang="en-US" sz="2400" dirty="0"/>
              <a:t> and so on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72682"/>
            <a:ext cx="6688183" cy="393100"/>
          </a:xfrm>
        </p:spPr>
        <p:txBody>
          <a:bodyPr anchor="ctr">
            <a:no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 smtClean="0">
                <a:cs typeface="Inconsolata"/>
              </a:rPr>
              <a:t>serverspec.org</a:t>
            </a:r>
            <a:endParaRPr lang="en-US" sz="1800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5576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the </a:t>
            </a:r>
            <a:r>
              <a:rPr lang="en-US" dirty="0" smtClean="0">
                <a:latin typeface="Inconsolata"/>
                <a:cs typeface="Inconsolata"/>
              </a:rPr>
              <a:t>tree</a:t>
            </a:r>
            <a:r>
              <a:rPr lang="en-US" dirty="0" smtClean="0">
                <a:latin typeface="+mn-lt"/>
                <a:cs typeface="Inconsolata"/>
              </a:rPr>
              <a:t> package installed?</a:t>
            </a:r>
            <a:endParaRPr lang="en-US" dirty="0">
              <a:latin typeface="+mn-lt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package('tree')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be_installed</a:t>
            </a:r>
            <a:r>
              <a:rPr lang="en-US" dirty="0"/>
              <a:t> }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package tree should be installed.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9262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"workstation::default"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cookbooks/workstation/test/integration/default/</a:t>
            </a:r>
            <a:r>
              <a:rPr lang="en-US" sz="2000" dirty="0" err="1" smtClean="0"/>
              <a:t>serverspec</a:t>
            </a:r>
            <a:r>
              <a:rPr lang="en-US" sz="2000" dirty="0" smtClean="0"/>
              <a:t>/</a:t>
            </a:r>
            <a:r>
              <a:rPr lang="en-US" sz="2000" dirty="0" err="1" smtClean="0"/>
              <a:t>default_spec.rb</a:t>
            </a:r>
            <a:endParaRPr lang="en-US" sz="20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Loads a helper file with that name in the same directory.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844717" y="1599795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2562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</a:t>
            </a:r>
            <a:r>
              <a:rPr lang="en-US" sz="1800" dirty="0"/>
              <a:t>"workstation:</a:t>
            </a:r>
            <a:r>
              <a:rPr lang="en-US" sz="1800" dirty="0" smtClean="0"/>
              <a:t>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Autofit/>
          </a:bodyPr>
          <a:lstStyle/>
          <a:p>
            <a:r>
              <a:rPr lang="en-US" sz="2000" dirty="0"/>
              <a:t>cookbooks/workstation/test/integration/default/</a:t>
            </a:r>
            <a:r>
              <a:rPr lang="en-US" sz="2000" dirty="0" err="1"/>
              <a:t>serverspec</a:t>
            </a:r>
            <a:r>
              <a:rPr lang="en-US" sz="2000" dirty="0"/>
              <a:t>/</a:t>
            </a:r>
            <a:r>
              <a:rPr lang="en-US" sz="2000" dirty="0" err="1"/>
              <a:t>default_spec.rb</a:t>
            </a:r>
            <a:endParaRPr lang="en-US" sz="20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Describing a body of tests for the </a:t>
            </a:r>
            <a:r>
              <a:rPr lang="en-US" dirty="0"/>
              <a:t>"workstation" </a:t>
            </a:r>
            <a:r>
              <a:rPr lang="en-US" dirty="0" smtClean="0"/>
              <a:t>cookbook's default recipe.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55908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852755" y="2282983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44734" y="4400541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7246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Interval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often do you test your cookbook?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65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</a:t>
            </a:r>
            <a:r>
              <a:rPr lang="en-US" sz="1800" dirty="0"/>
              <a:t>"workstation:</a:t>
            </a:r>
            <a:r>
              <a:rPr lang="en-US" sz="1800" dirty="0" smtClean="0"/>
              <a:t>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Autofit/>
          </a:bodyPr>
          <a:lstStyle/>
          <a:p>
            <a:r>
              <a:rPr lang="en-US" sz="2000" dirty="0"/>
              <a:t>cookbooks/workstation/test/integration/default/</a:t>
            </a:r>
            <a:r>
              <a:rPr lang="en-US" sz="2000" dirty="0" err="1"/>
              <a:t>serverspec</a:t>
            </a:r>
            <a:r>
              <a:rPr lang="en-US" sz="2000" dirty="0"/>
              <a:t>/</a:t>
            </a:r>
            <a:r>
              <a:rPr lang="en-US" sz="2000" dirty="0" err="1"/>
              <a:t>default_spec.rb</a:t>
            </a:r>
            <a:endParaRPr lang="en-US" sz="20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When we converge the workstation cookbook's default recipe we expect the package named tree to be installed.</a:t>
            </a:r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55908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836263" y="2992289"/>
            <a:ext cx="5278079" cy="1049106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2671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workstation</a:t>
            </a:r>
            <a:r>
              <a:rPr lang="en-US" sz="2000" dirty="0" smtClean="0">
                <a:latin typeface="Inconsolata"/>
                <a:cs typeface="Inconsolata"/>
              </a:rPr>
              <a:t>/</a:t>
            </a:r>
            <a:r>
              <a:rPr lang="en-US" sz="2000" dirty="0">
                <a:latin typeface="Inconsolata"/>
                <a:cs typeface="Inconsolata"/>
              </a:rPr>
              <a:t>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kitchen.ci</a:t>
            </a:r>
            <a:r>
              <a:rPr lang="en-US" sz="1800" dirty="0">
                <a:cs typeface="Inconsolata"/>
              </a:rPr>
              <a:t>/docs/getting-started/writing-test</a:t>
            </a: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Test Kitchen will look for tests to run under this directory. It allows you to put unit or other tests in test/unit, spec, acceptance, or wherever without mixing them up. This is configurable, if desired.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745963" y="2740788"/>
            <a:ext cx="2065827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7293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 smtClean="0">
                <a:latin typeface="Inconsolata"/>
                <a:cs typeface="Inconsolata"/>
              </a:rPr>
              <a:t>workstation/test/integration/default/</a:t>
            </a:r>
            <a:r>
              <a:rPr lang="en-US" sz="2000" dirty="0" err="1" smtClean="0">
                <a:latin typeface="Inconsolata"/>
                <a:cs typeface="Inconsolata"/>
              </a:rPr>
              <a:t>serverspec</a:t>
            </a:r>
            <a:r>
              <a:rPr lang="en-US" sz="2000" dirty="0" smtClean="0">
                <a:latin typeface="Inconsolata"/>
                <a:cs typeface="Inconsolata"/>
              </a:rPr>
              <a:t>/</a:t>
            </a:r>
            <a:r>
              <a:rPr lang="en-US" sz="2000" dirty="0" err="1" smtClean="0">
                <a:latin typeface="Inconsolata"/>
                <a:cs typeface="Inconsolata"/>
              </a:rPr>
              <a:t>default_spec.rb</a:t>
            </a:r>
            <a:endParaRPr lang="en-US" sz="2000" dirty="0" smtClean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This corresponds exactly to the Suite name we set up in the </a:t>
            </a:r>
            <a:r>
              <a:rPr lang="en-US" sz="2000" dirty="0">
                <a:latin typeface="Inconsolata"/>
                <a:cs typeface="Inconsolata"/>
              </a:rPr>
              <a:t>.</a:t>
            </a:r>
            <a:r>
              <a:rPr lang="en-US" sz="2000" dirty="0" err="1">
                <a:latin typeface="Inconsolata"/>
                <a:cs typeface="Inconsolata"/>
              </a:rPr>
              <a:t>kitchen.yml</a:t>
            </a:r>
            <a:r>
              <a:rPr lang="en-US" sz="2000" dirty="0"/>
              <a:t> file. If we had a suite called "server-only", then you would put tests for the server only suite under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040191" y="2724712"/>
            <a:ext cx="916358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kitchen.ci</a:t>
            </a:r>
            <a:r>
              <a:rPr lang="en-US" sz="1800" dirty="0">
                <a:cs typeface="Inconsolata"/>
              </a:rPr>
              <a:t>/docs/getting-started/writing-test</a:t>
            </a:r>
          </a:p>
        </p:txBody>
      </p:sp>
    </p:spTree>
    <p:extLst>
      <p:ext uri="{BB962C8B-B14F-4D97-AF65-F5344CB8AC3E}">
        <p14:creationId xmlns:p14="http://schemas.microsoft.com/office/powerpoint/2010/main" val="117474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 smtClean="0">
                <a:latin typeface="Inconsolata"/>
                <a:cs typeface="Inconsolata"/>
              </a:rPr>
              <a:t>workstation/</a:t>
            </a:r>
            <a:r>
              <a:rPr lang="en-US" sz="2000" dirty="0">
                <a:latin typeface="Inconsolata"/>
                <a:cs typeface="Inconsolata"/>
              </a:rPr>
              <a:t>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This tells Test Kitchen (and Busser) which Busser runner plugin needs to be installed on the remote instance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7094444" y="2708637"/>
            <a:ext cx="1310236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 bwMode="white">
          <a:xfrm>
            <a:off x="2739578" y="6282223"/>
            <a:ext cx="6688183" cy="3931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marL="0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cs typeface="Inconsolata"/>
              </a:rPr>
              <a:t>http://</a:t>
            </a:r>
            <a:r>
              <a:rPr lang="en-US" dirty="0" err="1" smtClean="0">
                <a:cs typeface="Inconsolata"/>
              </a:rPr>
              <a:t>kitchen.ci</a:t>
            </a:r>
            <a:r>
              <a:rPr lang="en-US" dirty="0" smtClean="0">
                <a:cs typeface="Inconsolata"/>
              </a:rPr>
              <a:t>/docs/getting-started/writing-test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95689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 smtClean="0">
                <a:latin typeface="Inconsolata"/>
                <a:cs typeface="Inconsolata"/>
              </a:rPr>
              <a:t>workstation/</a:t>
            </a:r>
            <a:r>
              <a:rPr lang="en-US" sz="2000" dirty="0">
                <a:latin typeface="Inconsolata"/>
                <a:cs typeface="Inconsolata"/>
              </a:rPr>
              <a:t>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All test files (or specs) are name after the recipe they test and end with the suffix "_</a:t>
            </a:r>
            <a:r>
              <a:rPr lang="en-US" sz="2000" dirty="0" err="1" smtClean="0"/>
              <a:t>spec.rb</a:t>
            </a:r>
            <a:r>
              <a:rPr lang="en-US" sz="2000" dirty="0" smtClean="0"/>
              <a:t>". A spec missing that will not be found when executing </a:t>
            </a:r>
            <a:r>
              <a:rPr lang="en-US" sz="2000" dirty="0" smtClean="0">
                <a:latin typeface="Inconsolata"/>
                <a:cs typeface="Inconsolata"/>
              </a:rPr>
              <a:t>kitchen verify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8484218" y="2708637"/>
            <a:ext cx="1905073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kitchen.ci</a:t>
            </a:r>
            <a:r>
              <a:rPr lang="en-US" sz="1800" dirty="0">
                <a:cs typeface="Inconsolata"/>
              </a:rPr>
              <a:t>/docs/getting-started/writing-test</a:t>
            </a:r>
          </a:p>
        </p:txBody>
      </p:sp>
    </p:spTree>
    <p:extLst>
      <p:ext uri="{BB962C8B-B14F-4D97-AF65-F5344CB8AC3E}">
        <p14:creationId xmlns:p14="http://schemas.microsoft.com/office/powerpoint/2010/main" val="353915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home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95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into the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cookbooks/workstation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72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-----&gt; Starting Kitchen (v1.4.0)</a:t>
            </a:r>
          </a:p>
          <a:p>
            <a:r>
              <a:rPr lang="en-US" dirty="0"/>
              <a:t>-----&gt; Setting up &lt;default</a:t>
            </a:r>
            <a:r>
              <a:rPr lang="en-US" dirty="0" smtClean="0"/>
              <a:t>-ubuntu-1404&gt;</a:t>
            </a:r>
            <a:r>
              <a:rPr lang="en-US" dirty="0"/>
              <a:t>...</a:t>
            </a:r>
          </a:p>
          <a:p>
            <a:r>
              <a:rPr lang="en-US" dirty="0"/>
              <a:t>$$$$$$ Running legacy setup for '</a:t>
            </a:r>
            <a:r>
              <a:rPr lang="en-US" dirty="0" err="1"/>
              <a:t>Docker</a:t>
            </a:r>
            <a:r>
              <a:rPr lang="en-US" dirty="0"/>
              <a:t>' Driver</a:t>
            </a:r>
          </a:p>
          <a:p>
            <a:r>
              <a:rPr lang="en-US" dirty="0"/>
              <a:t>-----&gt; Installing Busser (busser)</a:t>
            </a:r>
          </a:p>
          <a:p>
            <a:r>
              <a:rPr lang="en-US" dirty="0"/>
              <a:t>Fetching: thor-0.19.0.gem (100%)</a:t>
            </a:r>
          </a:p>
          <a:p>
            <a:r>
              <a:rPr lang="en-US" dirty="0"/>
              <a:t>       Successfully installed thor-0.19.0</a:t>
            </a:r>
          </a:p>
          <a:p>
            <a:r>
              <a:rPr lang="en-US" dirty="0"/>
              <a:t>Fetching: busser-0.7.1.gem (100%)</a:t>
            </a:r>
          </a:p>
          <a:p>
            <a:r>
              <a:rPr lang="en-US" dirty="0"/>
              <a:t>       Successfully installed busser-0.7.1</a:t>
            </a:r>
          </a:p>
          <a:p>
            <a:r>
              <a:rPr lang="en-US" dirty="0"/>
              <a:t>       2 gems installed</a:t>
            </a:r>
          </a:p>
          <a:p>
            <a:r>
              <a:rPr lang="en-US" dirty="0"/>
              <a:t>-----&gt; Setting up Busser</a:t>
            </a:r>
          </a:p>
          <a:p>
            <a:r>
              <a:rPr lang="en-US" dirty="0"/>
              <a:t>       Creating BUSSER_ROOT in /</a:t>
            </a:r>
            <a:r>
              <a:rPr lang="en-US" dirty="0" err="1"/>
              <a:t>tmp</a:t>
            </a:r>
            <a:r>
              <a:rPr lang="en-US" dirty="0"/>
              <a:t>/verifier</a:t>
            </a:r>
          </a:p>
          <a:p>
            <a:r>
              <a:rPr lang="en-US" dirty="0"/>
              <a:t>       Creating busser </a:t>
            </a:r>
            <a:r>
              <a:rPr lang="en-US" dirty="0" err="1"/>
              <a:t>binstub</a:t>
            </a:r>
            <a:endParaRPr lang="en-US" dirty="0"/>
          </a:p>
          <a:p>
            <a:r>
              <a:rPr lang="en-US" dirty="0"/>
              <a:t>       Installing Busser plugins: busser-</a:t>
            </a:r>
            <a:r>
              <a:rPr lang="en-US" dirty="0" err="1" smtClean="0"/>
              <a:t>serverspec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Specification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73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~/cookbooks/workstation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first test for the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99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are other resources within the recipe that we could test?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4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What's the Risk?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often do you think changes will occur?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08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a File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ServerSpec</a:t>
            </a:r>
            <a:r>
              <a:rPr lang="en-US" dirty="0" smtClean="0"/>
              <a:t> can help us assert different characteristics about files on the file system. Like if it is a file, directory, socket or </a:t>
            </a:r>
            <a:r>
              <a:rPr lang="en-US" dirty="0" err="1" smtClean="0"/>
              <a:t>symlink</a:t>
            </a:r>
            <a:r>
              <a:rPr lang="en-US" dirty="0" smtClean="0"/>
              <a:t>. </a:t>
            </a:r>
            <a:r>
              <a:rPr lang="en-US" dirty="0"/>
              <a:t>T</a:t>
            </a:r>
            <a:r>
              <a:rPr lang="en-US" dirty="0" smtClean="0"/>
              <a:t>he mode, owner, or group. If it is readable, writeable, or executable. Event the </a:t>
            </a:r>
            <a:r>
              <a:rPr lang="en-US" dirty="0"/>
              <a:t>data it </a:t>
            </a:r>
            <a:r>
              <a:rPr lang="en-US" dirty="0" smtClean="0"/>
              <a:t>contains.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3"/>
          </p:nvPr>
        </p:nvSpPr>
        <p:spPr>
          <a:xfrm>
            <a:off x="2751909" y="6335678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http://</a:t>
            </a:r>
            <a:r>
              <a:rPr lang="en-US" dirty="0" err="1"/>
              <a:t>serverspec.org</a:t>
            </a:r>
            <a:r>
              <a:rPr lang="en-US" dirty="0"/>
              <a:t>/</a:t>
            </a:r>
            <a:r>
              <a:rPr lang="en-US" dirty="0" err="1"/>
              <a:t>resource_types.html#</a:t>
            </a:r>
            <a:r>
              <a:rPr lang="en-US" dirty="0" err="1" smtClean="0"/>
              <a:t>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32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contains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</a:t>
            </a:r>
            <a:r>
              <a:rPr lang="en-US" dirty="0" smtClean="0"/>
              <a:t>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 smtClean="0"/>
              <a:t>passwd</a:t>
            </a:r>
            <a:r>
              <a:rPr lang="en-US" dirty="0"/>
              <a:t>"</a:t>
            </a:r>
            <a:r>
              <a:rPr lang="en-US" dirty="0" smtClean="0"/>
              <a:t>) </a:t>
            </a:r>
            <a:r>
              <a:rPr lang="en-US" dirty="0"/>
              <a:t>do</a:t>
            </a:r>
          </a:p>
          <a:p>
            <a:r>
              <a:rPr lang="en-US" dirty="0"/>
              <a:t>  it { should </a:t>
            </a:r>
            <a:r>
              <a:rPr lang="en-US" dirty="0" err="1"/>
              <a:t>be_file</a:t>
            </a:r>
            <a:r>
              <a:rPr lang="en-US" dirty="0"/>
              <a:t> }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passwd</a:t>
            </a:r>
            <a:r>
              <a:rPr lang="en-US" dirty="0"/>
              <a:t>"</a:t>
            </a:r>
            <a:r>
              <a:rPr lang="en-US" dirty="0" smtClean="0"/>
              <a:t> to be a file (as opposed to a directory, socket or </a:t>
            </a:r>
            <a:r>
              <a:rPr lang="en-US" dirty="0" err="1" smtClean="0"/>
              <a:t>symlink</a:t>
            </a:r>
            <a:r>
              <a:rPr lang="en-US" dirty="0" smtClean="0"/>
              <a:t>).</a:t>
            </a:r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white">
          <a:xfrm>
            <a:off x="2751909" y="6348023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8859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contains specific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</a:t>
            </a:r>
            <a:r>
              <a:rPr lang="en-US" dirty="0" smtClean="0"/>
              <a:t>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httpd</a:t>
            </a:r>
            <a:r>
              <a:rPr lang="en-US" dirty="0"/>
              <a:t>/</a:t>
            </a:r>
            <a:r>
              <a:rPr lang="en-US" dirty="0" err="1"/>
              <a:t>conf</a:t>
            </a:r>
            <a:r>
              <a:rPr lang="en-US" dirty="0"/>
              <a:t>/</a:t>
            </a:r>
            <a:r>
              <a:rPr lang="en-US" dirty="0" err="1" smtClean="0"/>
              <a:t>httpd.conf</a:t>
            </a:r>
            <a:r>
              <a:rPr lang="en-US" dirty="0" smtClean="0"/>
              <a:t>") </a:t>
            </a:r>
            <a:r>
              <a:rPr lang="en-US" dirty="0"/>
              <a:t>do</a:t>
            </a:r>
          </a:p>
          <a:p>
            <a:r>
              <a:rPr lang="en-US" dirty="0"/>
              <a:t>  </a:t>
            </a:r>
            <a:r>
              <a:rPr lang="en-US" dirty="0" smtClean="0"/>
              <a:t>its(:content) { should match /</a:t>
            </a:r>
            <a:r>
              <a:rPr lang="en-US" dirty="0" err="1" smtClean="0"/>
              <a:t>ServerName</a:t>
            </a:r>
            <a:r>
              <a:rPr lang="en-US" dirty="0" smtClean="0"/>
              <a:t> www.example.jp/ }</a:t>
            </a:r>
          </a:p>
          <a:p>
            <a:r>
              <a:rPr lang="en-US" dirty="0" smtClean="0"/>
              <a:t> end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httpd</a:t>
            </a:r>
            <a:r>
              <a:rPr lang="en-US" dirty="0" smtClean="0"/>
              <a:t>/</a:t>
            </a:r>
            <a:r>
              <a:rPr lang="en-US" dirty="0" err="1" smtClean="0"/>
              <a:t>conf</a:t>
            </a:r>
            <a:r>
              <a:rPr lang="en-US" dirty="0" smtClean="0"/>
              <a:t>/</a:t>
            </a:r>
            <a:r>
              <a:rPr lang="en-US" dirty="0" err="1" smtClean="0"/>
              <a:t>httpd.conf</a:t>
            </a:r>
            <a:r>
              <a:rPr lang="en-US" dirty="0"/>
              <a:t>"</a:t>
            </a:r>
            <a:r>
              <a:rPr lang="en-US" dirty="0" smtClean="0"/>
              <a:t> to have content that matches "</a:t>
            </a:r>
            <a:r>
              <a:rPr lang="en-US" dirty="0" err="1" smtClean="0"/>
              <a:t>ServerName</a:t>
            </a:r>
            <a:r>
              <a:rPr lang="en-US" dirty="0" smtClean="0"/>
              <a:t> </a:t>
            </a:r>
            <a:r>
              <a:rPr lang="en-US" dirty="0" err="1" smtClean="0"/>
              <a:t>www.example.jp</a:t>
            </a:r>
            <a:r>
              <a:rPr lang="en-US" dirty="0"/>
              <a:t>"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 bwMode="white">
          <a:xfrm>
            <a:off x="2751909" y="6346984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44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is owned by a particular 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</a:t>
            </a:r>
            <a:r>
              <a:rPr lang="en-US" dirty="0" smtClean="0"/>
              <a:t>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sudoers</a:t>
            </a:r>
            <a:r>
              <a:rPr lang="en-US" dirty="0"/>
              <a:t>")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be_owned_by</a:t>
            </a:r>
            <a:r>
              <a:rPr lang="en-US" dirty="0"/>
              <a:t> "root" }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sudoers</a:t>
            </a:r>
            <a:r>
              <a:rPr lang="en-US" dirty="0" smtClean="0"/>
              <a:t>" to be owned by the "root" user.</a:t>
            </a:r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white">
          <a:xfrm>
            <a:off x="2751909" y="6348024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7248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263212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tests that validate that the remaining package resources have been installed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tests that validate the file resource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>
                <a:latin typeface="Inconsolata"/>
                <a:cs typeface="Inconsolata"/>
              </a:rPr>
              <a:t>kitchen </a:t>
            </a:r>
            <a:r>
              <a:rPr lang="en-US" dirty="0" smtClean="0">
                <a:latin typeface="Inconsolata"/>
                <a:cs typeface="Inconsolata"/>
              </a:rPr>
              <a:t>verify </a:t>
            </a:r>
            <a:r>
              <a:rPr lang="en-US" dirty="0" smtClean="0"/>
              <a:t>to </a:t>
            </a:r>
            <a:r>
              <a:rPr lang="en-US" dirty="0"/>
              <a:t>validate the test meets the expectations that you </a:t>
            </a:r>
            <a:r>
              <a:rPr lang="en-US" dirty="0" smtClean="0"/>
              <a:t>defined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/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2751909" y="5954872"/>
            <a:ext cx="6688183" cy="827378"/>
          </a:xfrm>
          <a:prstGeom prst="rect">
            <a:avLst/>
          </a:prstGeom>
        </p:spPr>
        <p:txBody>
          <a:bodyPr/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http://</a:t>
            </a:r>
            <a:r>
              <a:rPr lang="en-US" sz="1800" dirty="0" err="1"/>
              <a:t>serverspec.org</a:t>
            </a:r>
            <a:r>
              <a:rPr lang="en-US" sz="1800" dirty="0"/>
              <a:t>/</a:t>
            </a:r>
            <a:r>
              <a:rPr lang="en-US" sz="1800" dirty="0" err="1"/>
              <a:t>resource_types.html</a:t>
            </a:r>
            <a:r>
              <a:rPr lang="en-US" sz="1800" dirty="0" err="1" smtClean="0"/>
              <a:t>#package</a:t>
            </a:r>
            <a:endParaRPr lang="en-US" sz="1800" dirty="0" smtClean="0"/>
          </a:p>
          <a:p>
            <a:r>
              <a:rPr lang="en-US" sz="1800" dirty="0" smtClean="0"/>
              <a:t>http://</a:t>
            </a:r>
            <a:r>
              <a:rPr lang="en-US" sz="1800" dirty="0" err="1" smtClean="0"/>
              <a:t>serverspec.org</a:t>
            </a:r>
            <a:r>
              <a:rPr lang="en-US" sz="1800" dirty="0" smtClean="0"/>
              <a:t>/</a:t>
            </a:r>
            <a:r>
              <a:rPr lang="en-US" sz="1800" dirty="0" err="1" smtClean="0"/>
              <a:t>resource_types.html#file</a:t>
            </a:r>
            <a:endParaRPr lang="en-US" sz="1800" dirty="0" smtClean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3776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"workstation::default"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</a:t>
            </a:r>
            <a:r>
              <a:rPr lang="en-US" sz="1800" dirty="0" smtClean="0"/>
              <a:t>("tree</a:t>
            </a:r>
            <a:r>
              <a:rPr lang="en-US" sz="1800" dirty="0"/>
              <a:t>"</a:t>
            </a:r>
            <a:r>
              <a:rPr lang="en-US" sz="1800" dirty="0" smtClean="0"/>
              <a:t>) </a:t>
            </a:r>
            <a:r>
              <a:rPr lang="en-US" sz="1800" dirty="0"/>
              <a:t>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dirty="0" smtClean="0"/>
              <a:t> describe package("</a:t>
            </a:r>
            <a:r>
              <a:rPr lang="en-US" sz="1800" dirty="0" err="1" smtClean="0"/>
              <a:t>git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be installed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cookbooks/workstation/</a:t>
            </a:r>
            <a:r>
              <a:rPr lang="en-US" sz="2000" dirty="0"/>
              <a:t>test/integration/default/</a:t>
            </a:r>
            <a:r>
              <a:rPr lang="en-US" sz="2000" dirty="0" err="1"/>
              <a:t>serverspec</a:t>
            </a:r>
            <a:r>
              <a:rPr lang="en-US" sz="2000" dirty="0"/>
              <a:t>/</a:t>
            </a:r>
            <a:r>
              <a:rPr lang="en-US" sz="2000" dirty="0" err="1"/>
              <a:t>default_spec.rb</a:t>
            </a:r>
            <a:endParaRPr lang="en-US" sz="20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The package named "</a:t>
            </a:r>
            <a:r>
              <a:rPr lang="en-US" dirty="0" err="1" smtClean="0"/>
              <a:t>git</a:t>
            </a:r>
            <a:r>
              <a:rPr lang="en-US" dirty="0" smtClean="0"/>
              <a:t>" is installed.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</a:rPr>
              <a:t>http://</a:t>
            </a:r>
            <a:r>
              <a:rPr lang="en-US" dirty="0" err="1">
                <a:solidFill>
                  <a:srgbClr val="3E4346"/>
                </a:solidFill>
              </a:rPr>
              <a:t>serverspec.org</a:t>
            </a:r>
            <a:r>
              <a:rPr lang="en-US" dirty="0">
                <a:solidFill>
                  <a:srgbClr val="3E4346"/>
                </a:solidFill>
              </a:rPr>
              <a:t>/</a:t>
            </a:r>
            <a:r>
              <a:rPr lang="en-US" dirty="0" err="1">
                <a:solidFill>
                  <a:srgbClr val="3E4346"/>
                </a:solidFill>
              </a:rPr>
              <a:t>resource_types.html#package</a:t>
            </a:r>
            <a:endParaRPr lang="en-US" dirty="0" smtClean="0">
              <a:solidFill>
                <a:srgbClr val="3E4346"/>
              </a:solidFill>
            </a:endParaRP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40367" y="4338321"/>
            <a:ext cx="5283888" cy="113114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2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...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dirty="0" smtClean="0"/>
              <a:t> describe package("</a:t>
            </a:r>
            <a:r>
              <a:rPr lang="en-US" sz="1800" dirty="0" err="1" smtClean="0"/>
              <a:t>git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be installed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 smtClean="0"/>
          </a:p>
          <a:p>
            <a:r>
              <a:rPr lang="en-US" sz="1800" dirty="0" smtClean="0"/>
              <a:t>  describe file("/</a:t>
            </a:r>
            <a:r>
              <a:rPr lang="en-US" sz="1800" dirty="0" err="1" smtClean="0"/>
              <a:t>etc</a:t>
            </a:r>
            <a:r>
              <a:rPr lang="en-US" sz="1800" dirty="0" smtClean="0"/>
              <a:t>/</a:t>
            </a:r>
            <a:r>
              <a:rPr lang="en-US" sz="1800" dirty="0" err="1" smtClean="0"/>
              <a:t>motd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</a:t>
            </a:r>
            <a:r>
              <a:rPr lang="en-US" sz="1800" dirty="0" err="1" smtClean="0"/>
              <a:t>be_owned_by</a:t>
            </a:r>
            <a:r>
              <a:rPr lang="en-US" sz="1800" dirty="0" smtClean="0"/>
              <a:t> "root" }</a:t>
            </a:r>
          </a:p>
          <a:p>
            <a:r>
              <a:rPr lang="en-US" sz="1800" smtClean="0"/>
              <a:t>end</a:t>
            </a:r>
            <a:endParaRPr lang="en-US" sz="1800" dirty="0" smtClean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cookbooks</a:t>
            </a:r>
            <a:r>
              <a:rPr lang="en-US" dirty="0"/>
              <a:t>/workstation/test/integration/default/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motd</a:t>
            </a:r>
            <a:r>
              <a:rPr lang="en-US" dirty="0" smtClean="0"/>
              <a:t>" should be owned by "root".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</a:rPr>
              <a:t>http://</a:t>
            </a:r>
            <a:r>
              <a:rPr lang="en-US" dirty="0" err="1">
                <a:solidFill>
                  <a:srgbClr val="3E4346"/>
                </a:solidFill>
              </a:rPr>
              <a:t>serverspec.org</a:t>
            </a:r>
            <a:r>
              <a:rPr lang="en-US" dirty="0">
                <a:solidFill>
                  <a:srgbClr val="3E4346"/>
                </a:solidFill>
              </a:rPr>
              <a:t>/</a:t>
            </a:r>
            <a:r>
              <a:rPr lang="en-US" dirty="0" err="1">
                <a:solidFill>
                  <a:srgbClr val="3E4346"/>
                </a:solidFill>
              </a:rPr>
              <a:t>resource_types.html</a:t>
            </a:r>
            <a:r>
              <a:rPr lang="en-US" dirty="0" err="1" smtClean="0">
                <a:solidFill>
                  <a:srgbClr val="3E4346"/>
                </a:solidFill>
              </a:rPr>
              <a:t>#file</a:t>
            </a:r>
            <a:endParaRPr lang="en-US" dirty="0" smtClean="0">
              <a:solidFill>
                <a:srgbClr val="3E4346"/>
              </a:solidFill>
            </a:endParaRP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40366" y="3694849"/>
            <a:ext cx="5283888" cy="1131146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09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~/cookbooks</a:t>
            </a:r>
            <a:r>
              <a:rPr lang="en-US" dirty="0"/>
              <a:t>/workstation</a:t>
            </a:r>
            <a:endParaRPr lang="en-US" dirty="0" smtClean="0"/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additional tests for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884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55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Our Webserver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Discuss and decide what should be tested with the apache cookbook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would love to know that the webserver is installed and running correctly.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93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 this dangerous?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happens when the rate of cookbook changes exceed the time interval it takes to verify the cookbook?</a:t>
            </a:r>
          </a:p>
        </p:txBody>
      </p:sp>
    </p:spTree>
    <p:extLst>
      <p:ext uri="{BB962C8B-B14F-4D97-AF65-F5344CB8AC3E}">
        <p14:creationId xmlns:p14="http://schemas.microsoft.com/office/powerpoint/2010/main" val="410577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are some things we could test to validate our web server has deployed correctly?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877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manual tests do we use now to validate a working web server?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6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Apache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208563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/>
              <a:t>Create a test file for the </a:t>
            </a:r>
            <a:r>
              <a:rPr lang="en-US" dirty="0" smtClean="0"/>
              <a:t>"apache" </a:t>
            </a:r>
            <a:r>
              <a:rPr lang="en-US" dirty="0"/>
              <a:t>cookbook's default recipe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</a:t>
            </a:r>
            <a:r>
              <a:rPr lang="en-US" dirty="0"/>
              <a:t>tests that validate a working </a:t>
            </a:r>
            <a:r>
              <a:rPr lang="en-US" dirty="0" smtClean="0"/>
              <a:t>web server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>
                <a:latin typeface="Inconsolata"/>
                <a:cs typeface="Inconsolata"/>
              </a:rPr>
              <a:t>kitchen </a:t>
            </a:r>
            <a:r>
              <a:rPr lang="en-US" dirty="0" smtClean="0">
                <a:latin typeface="Inconsolata"/>
                <a:cs typeface="Inconsolata"/>
              </a:rPr>
              <a:t>verify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2751909" y="5954872"/>
            <a:ext cx="6688183" cy="827377"/>
          </a:xfrm>
          <a:prstGeom prst="rect">
            <a:avLst/>
          </a:prstGeom>
        </p:spPr>
        <p:txBody>
          <a:bodyPr/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http</a:t>
            </a:r>
            <a:r>
              <a:rPr lang="en-US" sz="1800" dirty="0"/>
              <a:t>://</a:t>
            </a:r>
            <a:r>
              <a:rPr lang="en-US" sz="1800" dirty="0" err="1"/>
              <a:t>serverspec.org</a:t>
            </a:r>
            <a:r>
              <a:rPr lang="en-US" sz="1800" dirty="0"/>
              <a:t>/</a:t>
            </a:r>
            <a:r>
              <a:rPr lang="en-US" sz="1800" dirty="0" err="1"/>
              <a:t>resource_types.html</a:t>
            </a:r>
            <a:r>
              <a:rPr lang="en-US" sz="1800" dirty="0" err="1" smtClean="0"/>
              <a:t>#port</a:t>
            </a:r>
            <a:endParaRPr lang="en-US" sz="1800" dirty="0"/>
          </a:p>
          <a:p>
            <a:r>
              <a:rPr lang="en-US" sz="1800" dirty="0"/>
              <a:t>http://</a:t>
            </a:r>
            <a:r>
              <a:rPr lang="en-US" sz="1800" dirty="0" err="1"/>
              <a:t>serverspec.org</a:t>
            </a:r>
            <a:r>
              <a:rPr lang="en-US" sz="1800" dirty="0"/>
              <a:t>/</a:t>
            </a:r>
            <a:r>
              <a:rPr lang="en-US" sz="1800" dirty="0" err="1"/>
              <a:t>resource_types.html</a:t>
            </a:r>
            <a:r>
              <a:rPr lang="en-US" sz="1800" dirty="0" err="1" smtClean="0"/>
              <a:t>#command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4012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home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95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 to the apache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567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the webserver say?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585310"/>
            <a:ext cx="5830905" cy="4724050"/>
          </a:xfrm>
        </p:spPr>
        <p:txBody>
          <a:bodyPr>
            <a:no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"apache::default" do</a:t>
            </a:r>
            <a:endParaRPr lang="en-US" sz="1800" dirty="0"/>
          </a:p>
          <a:p>
            <a:r>
              <a:rPr lang="en-US" sz="1800" dirty="0" smtClean="0"/>
              <a:t>  describe port(80)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</a:t>
            </a:r>
            <a:r>
              <a:rPr lang="en-US" sz="1800" dirty="0" err="1" smtClean="0"/>
              <a:t>be_listening</a:t>
            </a:r>
            <a:r>
              <a:rPr lang="en-US" sz="1800" dirty="0" smtClean="0"/>
              <a:t>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command("curl http://</a:t>
            </a:r>
            <a:r>
              <a:rPr lang="en-US" sz="1800" dirty="0" err="1"/>
              <a:t>localhost</a:t>
            </a:r>
            <a:r>
              <a:rPr lang="en-US" sz="1800" dirty="0"/>
              <a:t>")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its</a:t>
            </a:r>
            <a:r>
              <a:rPr lang="en-US" sz="1800" dirty="0"/>
              <a:t>(:</a:t>
            </a:r>
            <a:r>
              <a:rPr lang="en-US" sz="1800" dirty="0" err="1"/>
              <a:t>stdout</a:t>
            </a:r>
            <a:r>
              <a:rPr lang="en-US" sz="1800" dirty="0"/>
              <a:t>) { should match /Hello, world!/ }</a:t>
            </a:r>
          </a:p>
          <a:p>
            <a:r>
              <a:rPr lang="en-US" sz="1800" dirty="0" smtClean="0"/>
              <a:t>  end</a:t>
            </a:r>
          </a:p>
          <a:p>
            <a:r>
              <a:rPr lang="en-US" sz="1800" dirty="0" smtClean="0"/>
              <a:t>end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rmAutofit fontScale="70000" lnSpcReduction="20000"/>
          </a:bodyPr>
          <a:lstStyle/>
          <a:p>
            <a:r>
              <a:rPr lang="en-US" dirty="0" smtClean="0"/>
              <a:t>cookbooks/apache/</a:t>
            </a:r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>
          <a:xfrm>
            <a:off x="6874932" y="1585310"/>
            <a:ext cx="4783667" cy="4720897"/>
          </a:xfrm>
        </p:spPr>
        <p:txBody>
          <a:bodyPr/>
          <a:lstStyle/>
          <a:p>
            <a:r>
              <a:rPr lang="en-US" dirty="0" smtClean="0"/>
              <a:t>The port 80 should be listening.</a:t>
            </a:r>
          </a:p>
          <a:p>
            <a:endParaRPr lang="en-US" dirty="0"/>
          </a:p>
          <a:p>
            <a:r>
              <a:rPr lang="en-US" dirty="0" smtClean="0"/>
              <a:t>The standard out from the command "curl http://</a:t>
            </a:r>
            <a:r>
              <a:rPr lang="en-US" dirty="0" err="1" smtClean="0"/>
              <a:t>localhost</a:t>
            </a:r>
            <a:r>
              <a:rPr lang="en-US" dirty="0" smtClean="0"/>
              <a:t>" should match "Hello, world!"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0378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smtClean="0"/>
              <a:t>cd ~/cookbooks</a:t>
            </a:r>
            <a:r>
              <a:rPr lang="en-US" dirty="0" smtClean="0"/>
              <a:t>/apache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tests for the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83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2518930"/>
          </a:xfrm>
        </p:spPr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 dirty="0" smtClean="0"/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Test Kitchen</a:t>
            </a:r>
          </a:p>
          <a:p>
            <a:pPr marL="457200" indent="-457200">
              <a:buFont typeface="Arial"/>
              <a:buChar char="•"/>
            </a:pPr>
            <a:r>
              <a:rPr lang="en-US" dirty="0" err="1" smtClean="0"/>
              <a:t>ServerSpec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94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Code 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Automated way to ensure code accomplishes the intended goal and help the team understand its intent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45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"workstation"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Ubuntu 14.04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we running in production? Maybe I could test the cookbook against a virtual machine.</a:t>
            </a:r>
          </a:p>
        </p:txBody>
      </p:sp>
    </p:spTree>
    <p:extLst>
      <p:ext uri="{BB962C8B-B14F-4D97-AF65-F5344CB8AC3E}">
        <p14:creationId xmlns:p14="http://schemas.microsoft.com/office/powerpoint/2010/main" val="236108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11208</TotalTime>
  <Words>3660</Words>
  <Application>Microsoft Macintosh PowerPoint</Application>
  <PresentationFormat>Custom</PresentationFormat>
  <Paragraphs>552</Paragraphs>
  <Slides>77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78" baseType="lpstr">
      <vt:lpstr>ChefDk3.2Template</vt:lpstr>
      <vt:lpstr>Testing Cookbooks</vt:lpstr>
      <vt:lpstr>Can We Test Cookbooks?</vt:lpstr>
      <vt:lpstr>Mandating Testing</vt:lpstr>
      <vt:lpstr>Time for Testing</vt:lpstr>
      <vt:lpstr>Testing Interval</vt:lpstr>
      <vt:lpstr>What's the Risk?</vt:lpstr>
      <vt:lpstr>Is this dangerous?</vt:lpstr>
      <vt:lpstr>Code Testing</vt:lpstr>
      <vt:lpstr>Test Configuration</vt:lpstr>
      <vt:lpstr>Test Kitchen</vt:lpstr>
      <vt:lpstr>What can kitchen do?</vt:lpstr>
      <vt:lpstr>What can kitchen init do?</vt:lpstr>
      <vt:lpstr>Do we have a .kitchen.yml?</vt:lpstr>
      <vt:lpstr>What is inside.kitchen.yml?</vt:lpstr>
      <vt:lpstr>.kitchen.yml</vt:lpstr>
      <vt:lpstr>The kitchen driver</vt:lpstr>
      <vt:lpstr>The kitchen provisioner</vt:lpstr>
      <vt:lpstr>The kitchen platforms</vt:lpstr>
      <vt:lpstr>The kitchen suites</vt:lpstr>
      <vt:lpstr>The kitchen suites</vt:lpstr>
      <vt:lpstr>Kitchen Test Matrix</vt:lpstr>
      <vt:lpstr>Example: Kitchen Test Matrix</vt:lpstr>
      <vt:lpstr>View the Kitchen Test Matrix</vt:lpstr>
      <vt:lpstr>Test Configuration</vt:lpstr>
      <vt:lpstr>Move into the Cookbook's Directory</vt:lpstr>
      <vt:lpstr>Setting the driver to Docker</vt:lpstr>
      <vt:lpstr>Setting the platform to Ubuntu 14.04</vt:lpstr>
      <vt:lpstr>Look at the Test Matrix</vt:lpstr>
      <vt:lpstr>Converging a Cookbook</vt:lpstr>
      <vt:lpstr>Kitchen Create</vt:lpstr>
      <vt:lpstr>Kitchen Converge</vt:lpstr>
      <vt:lpstr>Move into the cookbook</vt:lpstr>
      <vt:lpstr>Converge the Cookbook</vt:lpstr>
      <vt:lpstr>Converge the Recipe</vt:lpstr>
      <vt:lpstr>Configuring Test Kitchen for Apache</vt:lpstr>
      <vt:lpstr>Return home</vt:lpstr>
      <vt:lpstr>Move into the Cookbook</vt:lpstr>
      <vt:lpstr>Converge the Cookbook</vt:lpstr>
      <vt:lpstr>Test Kitchen</vt:lpstr>
      <vt:lpstr>Test Kitchen</vt:lpstr>
      <vt:lpstr>Test Kitchen</vt:lpstr>
      <vt:lpstr>The First Test</vt:lpstr>
      <vt:lpstr>Kitchen Verify</vt:lpstr>
      <vt:lpstr>Kitchen Destroy</vt:lpstr>
      <vt:lpstr>Kitchen Test</vt:lpstr>
      <vt:lpstr>ServerSpec</vt:lpstr>
      <vt:lpstr>Is the tree package installed?</vt:lpstr>
      <vt:lpstr>Our assertion in a spec file</vt:lpstr>
      <vt:lpstr>Our assertion in a spec file</vt:lpstr>
      <vt:lpstr>Our assertion in a spec file</vt:lpstr>
      <vt:lpstr>Where do Tests Live?</vt:lpstr>
      <vt:lpstr>Where do Tests Live?</vt:lpstr>
      <vt:lpstr>Where do Tests Live?</vt:lpstr>
      <vt:lpstr>Where do Tests Live?</vt:lpstr>
      <vt:lpstr>Return home</vt:lpstr>
      <vt:lpstr>Move into the Cookbook</vt:lpstr>
      <vt:lpstr>Running the Specification</vt:lpstr>
      <vt:lpstr>Commit Your Work</vt:lpstr>
      <vt:lpstr>More Tests</vt:lpstr>
      <vt:lpstr>Testing a File</vt:lpstr>
      <vt:lpstr>The file contains data</vt:lpstr>
      <vt:lpstr>The file contains specific content</vt:lpstr>
      <vt:lpstr>The file is owned by a particular user</vt:lpstr>
      <vt:lpstr>More Tests</vt:lpstr>
      <vt:lpstr>Our assertion in a spec file</vt:lpstr>
      <vt:lpstr>Our assertion in a spec file</vt:lpstr>
      <vt:lpstr>Commit Your Work</vt:lpstr>
      <vt:lpstr>Testing</vt:lpstr>
      <vt:lpstr>Testing Our Webserver</vt:lpstr>
      <vt:lpstr>Testing</vt:lpstr>
      <vt:lpstr>Testing</vt:lpstr>
      <vt:lpstr>Testing Apache</vt:lpstr>
      <vt:lpstr>Return home</vt:lpstr>
      <vt:lpstr>Move in to the apache cookbook</vt:lpstr>
      <vt:lpstr>What does the webserver say?</vt:lpstr>
      <vt:lpstr>Commit Your Work</vt:lpstr>
      <vt:lpstr>Questions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1483</cp:revision>
  <cp:lastPrinted>2015-02-07T23:49:10Z</cp:lastPrinted>
  <dcterms:created xsi:type="dcterms:W3CDTF">2012-09-13T17:36:07Z</dcterms:created>
  <dcterms:modified xsi:type="dcterms:W3CDTF">2015-05-21T04:25:53Z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